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126"/>
  </p:handoutMasterIdLst>
  <p:sldIdLst>
    <p:sldId id="256" r:id="rId2"/>
    <p:sldId id="260" r:id="rId3"/>
    <p:sldId id="261" r:id="rId4"/>
    <p:sldId id="262" r:id="rId5"/>
    <p:sldId id="263" r:id="rId6"/>
    <p:sldId id="264" r:id="rId7"/>
    <p:sldId id="345" r:id="rId8"/>
    <p:sldId id="346" r:id="rId9"/>
    <p:sldId id="347" r:id="rId10"/>
    <p:sldId id="348" r:id="rId11"/>
    <p:sldId id="349" r:id="rId12"/>
    <p:sldId id="350" r:id="rId13"/>
    <p:sldId id="351" r:id="rId14"/>
    <p:sldId id="382" r:id="rId15"/>
    <p:sldId id="383" r:id="rId16"/>
    <p:sldId id="384" r:id="rId17"/>
    <p:sldId id="385" r:id="rId18"/>
    <p:sldId id="386" r:id="rId19"/>
    <p:sldId id="387" r:id="rId20"/>
    <p:sldId id="388" r:id="rId21"/>
    <p:sldId id="389" r:id="rId22"/>
    <p:sldId id="390" r:id="rId23"/>
    <p:sldId id="391" r:id="rId24"/>
    <p:sldId id="392" r:id="rId25"/>
    <p:sldId id="393" r:id="rId26"/>
    <p:sldId id="394" r:id="rId27"/>
    <p:sldId id="395" r:id="rId28"/>
    <p:sldId id="396" r:id="rId29"/>
    <p:sldId id="397" r:id="rId30"/>
    <p:sldId id="398" r:id="rId31"/>
    <p:sldId id="399" r:id="rId32"/>
    <p:sldId id="400" r:id="rId33"/>
    <p:sldId id="401" r:id="rId34"/>
    <p:sldId id="402" r:id="rId35"/>
    <p:sldId id="403" r:id="rId36"/>
    <p:sldId id="404" r:id="rId37"/>
    <p:sldId id="405" r:id="rId38"/>
    <p:sldId id="406" r:id="rId39"/>
    <p:sldId id="407" r:id="rId40"/>
    <p:sldId id="408" r:id="rId41"/>
    <p:sldId id="409" r:id="rId42"/>
    <p:sldId id="410" r:id="rId43"/>
    <p:sldId id="411" r:id="rId44"/>
    <p:sldId id="412" r:id="rId45"/>
    <p:sldId id="413" r:id="rId46"/>
    <p:sldId id="414" r:id="rId47"/>
    <p:sldId id="415" r:id="rId48"/>
    <p:sldId id="416" r:id="rId49"/>
    <p:sldId id="417" r:id="rId50"/>
    <p:sldId id="418" r:id="rId51"/>
    <p:sldId id="419" r:id="rId52"/>
    <p:sldId id="420" r:id="rId53"/>
    <p:sldId id="421" r:id="rId54"/>
    <p:sldId id="422" r:id="rId55"/>
    <p:sldId id="423" r:id="rId56"/>
    <p:sldId id="424" r:id="rId57"/>
    <p:sldId id="425" r:id="rId58"/>
    <p:sldId id="426" r:id="rId59"/>
    <p:sldId id="427" r:id="rId60"/>
    <p:sldId id="428" r:id="rId61"/>
    <p:sldId id="437" r:id="rId62"/>
    <p:sldId id="438" r:id="rId63"/>
    <p:sldId id="439" r:id="rId64"/>
    <p:sldId id="336" r:id="rId65"/>
    <p:sldId id="341" r:id="rId66"/>
    <p:sldId id="340" r:id="rId67"/>
    <p:sldId id="433" r:id="rId68"/>
    <p:sldId id="434" r:id="rId69"/>
    <p:sldId id="265" r:id="rId70"/>
    <p:sldId id="342" r:id="rId71"/>
    <p:sldId id="266" r:id="rId72"/>
    <p:sldId id="267" r:id="rId73"/>
    <p:sldId id="268" r:id="rId74"/>
    <p:sldId id="269" r:id="rId75"/>
    <p:sldId id="270" r:id="rId76"/>
    <p:sldId id="271" r:id="rId77"/>
    <p:sldId id="272" r:id="rId78"/>
    <p:sldId id="273" r:id="rId79"/>
    <p:sldId id="274" r:id="rId80"/>
    <p:sldId id="275" r:id="rId81"/>
    <p:sldId id="276" r:id="rId82"/>
    <p:sldId id="277" r:id="rId83"/>
    <p:sldId id="278" r:id="rId84"/>
    <p:sldId id="279" r:id="rId85"/>
    <p:sldId id="280" r:id="rId86"/>
    <p:sldId id="281" r:id="rId87"/>
    <p:sldId id="282" r:id="rId88"/>
    <p:sldId id="283" r:id="rId89"/>
    <p:sldId id="429" r:id="rId90"/>
    <p:sldId id="430" r:id="rId91"/>
    <p:sldId id="431" r:id="rId92"/>
    <p:sldId id="432" r:id="rId93"/>
    <p:sldId id="284" r:id="rId94"/>
    <p:sldId id="285" r:id="rId95"/>
    <p:sldId id="286" r:id="rId96"/>
    <p:sldId id="287" r:id="rId97"/>
    <p:sldId id="288" r:id="rId98"/>
    <p:sldId id="289" r:id="rId99"/>
    <p:sldId id="343" r:id="rId100"/>
    <p:sldId id="344" r:id="rId101"/>
    <p:sldId id="290" r:id="rId102"/>
    <p:sldId id="291" r:id="rId103"/>
    <p:sldId id="292" r:id="rId104"/>
    <p:sldId id="293" r:id="rId105"/>
    <p:sldId id="294" r:id="rId106"/>
    <p:sldId id="295" r:id="rId107"/>
    <p:sldId id="296" r:id="rId108"/>
    <p:sldId id="297" r:id="rId109"/>
    <p:sldId id="298" r:id="rId110"/>
    <p:sldId id="299" r:id="rId111"/>
    <p:sldId id="300" r:id="rId112"/>
    <p:sldId id="301" r:id="rId113"/>
    <p:sldId id="302" r:id="rId114"/>
    <p:sldId id="303" r:id="rId115"/>
    <p:sldId id="377" r:id="rId116"/>
    <p:sldId id="378" r:id="rId117"/>
    <p:sldId id="379" r:id="rId118"/>
    <p:sldId id="380" r:id="rId119"/>
    <p:sldId id="381" r:id="rId120"/>
    <p:sldId id="435" r:id="rId121"/>
    <p:sldId id="331" r:id="rId122"/>
    <p:sldId id="332" r:id="rId123"/>
    <p:sldId id="335" r:id="rId124"/>
    <p:sldId id="436" r:id="rId1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eladhar Annepu" initials="LA" lastIdx="1" clrIdx="0">
    <p:extLst>
      <p:ext uri="{19B8F6BF-5375-455C-9EA6-DF929625EA0E}">
        <p15:presenceInfo xmlns:p15="http://schemas.microsoft.com/office/powerpoint/2012/main" userId="S-1-5-21-3936953803-2831090258-1269385966-49346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75" autoAdjust="0"/>
    <p:restoredTop sz="94660"/>
  </p:normalViewPr>
  <p:slideViewPr>
    <p:cSldViewPr snapToGrid="0">
      <p:cViewPr varScale="1">
        <p:scale>
          <a:sx n="75" d="100"/>
          <a:sy n="75" d="100"/>
        </p:scale>
        <p:origin x="420" y="5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commentAuthors" Target="commentAuthor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F4940B1-4983-4133-8E65-F5D1EC9B256B}" type="datetimeFigureOut">
              <a:rPr lang="en-US" smtClean="0"/>
              <a:t>6/11/2021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3C2BD9-2BE0-4C8A-97B4-A29302A28122}" type="slidenum">
              <a:rPr lang="en-US" smtClean="0"/>
              <a:t>‹#›</a:t>
            </a:fld>
            <a:endParaRPr lang="en-US"/>
          </a:p>
        </p:txBody>
      </p:sp>
    </p:spTree>
    <p:extLst>
      <p:ext uri="{BB962C8B-B14F-4D97-AF65-F5344CB8AC3E}">
        <p14:creationId xmlns:p14="http://schemas.microsoft.com/office/powerpoint/2010/main" val="4037796395"/>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90FEA3F6-EE74-4092-BA80-96F352D529A5}" type="datetimeFigureOut">
              <a:rPr lang="en-US" smtClean="0"/>
              <a:t>6/2/2021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06ED39-17C1-427C-B3DC-114E0A2F6067}" type="slidenum">
              <a:rPr lang="en-US" smtClean="0"/>
              <a:t>‹#›</a:t>
            </a:fld>
            <a:endParaRPr lang="en-US"/>
          </a:p>
        </p:txBody>
      </p:sp>
    </p:spTree>
    <p:extLst>
      <p:ext uri="{BB962C8B-B14F-4D97-AF65-F5344CB8AC3E}">
        <p14:creationId xmlns:p14="http://schemas.microsoft.com/office/powerpoint/2010/main" val="24855641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FEA3F6-EE74-4092-BA80-96F352D529A5}" type="datetimeFigureOut">
              <a:rPr lang="en-US" smtClean="0"/>
              <a:t>6/2/2021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06ED39-17C1-427C-B3DC-114E0A2F6067}" type="slidenum">
              <a:rPr lang="en-US" smtClean="0"/>
              <a:t>‹#›</a:t>
            </a:fld>
            <a:endParaRPr lang="en-US"/>
          </a:p>
        </p:txBody>
      </p:sp>
    </p:spTree>
    <p:extLst>
      <p:ext uri="{BB962C8B-B14F-4D97-AF65-F5344CB8AC3E}">
        <p14:creationId xmlns:p14="http://schemas.microsoft.com/office/powerpoint/2010/main" val="2805094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FEA3F6-EE74-4092-BA80-96F352D529A5}" type="datetimeFigureOut">
              <a:rPr lang="en-US" smtClean="0"/>
              <a:t>6/2/2021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06ED39-17C1-427C-B3DC-114E0A2F6067}" type="slidenum">
              <a:rPr lang="en-US" smtClean="0"/>
              <a:t>‹#›</a:t>
            </a:fld>
            <a:endParaRPr lang="en-US"/>
          </a:p>
        </p:txBody>
      </p:sp>
    </p:spTree>
    <p:extLst>
      <p:ext uri="{BB962C8B-B14F-4D97-AF65-F5344CB8AC3E}">
        <p14:creationId xmlns:p14="http://schemas.microsoft.com/office/powerpoint/2010/main" val="4026995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0FEA3F6-EE74-4092-BA80-96F352D529A5}" type="datetimeFigureOut">
              <a:rPr lang="en-US" smtClean="0"/>
              <a:t>6/2/2021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06ED39-17C1-427C-B3DC-114E0A2F6067}" type="slidenum">
              <a:rPr lang="en-US" smtClean="0"/>
              <a:t>‹#›</a:t>
            </a:fld>
            <a:endParaRPr lang="en-US"/>
          </a:p>
        </p:txBody>
      </p:sp>
    </p:spTree>
    <p:extLst>
      <p:ext uri="{BB962C8B-B14F-4D97-AF65-F5344CB8AC3E}">
        <p14:creationId xmlns:p14="http://schemas.microsoft.com/office/powerpoint/2010/main" val="29890393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90FEA3F6-EE74-4092-BA80-96F352D529A5}" type="datetimeFigureOut">
              <a:rPr lang="en-US" smtClean="0"/>
              <a:t>6/2/2021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206ED39-17C1-427C-B3DC-114E0A2F6067}" type="slidenum">
              <a:rPr lang="en-US" smtClean="0"/>
              <a:t>‹#›</a:t>
            </a:fld>
            <a:endParaRPr lang="en-US"/>
          </a:p>
        </p:txBody>
      </p:sp>
    </p:spTree>
    <p:extLst>
      <p:ext uri="{BB962C8B-B14F-4D97-AF65-F5344CB8AC3E}">
        <p14:creationId xmlns:p14="http://schemas.microsoft.com/office/powerpoint/2010/main" val="34735254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90FEA3F6-EE74-4092-BA80-96F352D529A5}" type="datetimeFigureOut">
              <a:rPr lang="en-US" smtClean="0"/>
              <a:t>6/2/2021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06ED39-17C1-427C-B3DC-114E0A2F6067}" type="slidenum">
              <a:rPr lang="en-US" smtClean="0"/>
              <a:t>‹#›</a:t>
            </a:fld>
            <a:endParaRPr lang="en-US"/>
          </a:p>
        </p:txBody>
      </p:sp>
    </p:spTree>
    <p:extLst>
      <p:ext uri="{BB962C8B-B14F-4D97-AF65-F5344CB8AC3E}">
        <p14:creationId xmlns:p14="http://schemas.microsoft.com/office/powerpoint/2010/main" val="6550114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90FEA3F6-EE74-4092-BA80-96F352D529A5}" type="datetimeFigureOut">
              <a:rPr lang="en-US" smtClean="0"/>
              <a:t>6/2/2021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206ED39-17C1-427C-B3DC-114E0A2F6067}" type="slidenum">
              <a:rPr lang="en-US" smtClean="0"/>
              <a:t>‹#›</a:t>
            </a:fld>
            <a:endParaRPr lang="en-US"/>
          </a:p>
        </p:txBody>
      </p:sp>
    </p:spTree>
    <p:extLst>
      <p:ext uri="{BB962C8B-B14F-4D97-AF65-F5344CB8AC3E}">
        <p14:creationId xmlns:p14="http://schemas.microsoft.com/office/powerpoint/2010/main" val="6872314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0FEA3F6-EE74-4092-BA80-96F352D529A5}" type="datetimeFigureOut">
              <a:rPr lang="en-US" smtClean="0"/>
              <a:t>6/2/2021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206ED39-17C1-427C-B3DC-114E0A2F6067}" type="slidenum">
              <a:rPr lang="en-US" smtClean="0"/>
              <a:t>‹#›</a:t>
            </a:fld>
            <a:endParaRPr lang="en-US"/>
          </a:p>
        </p:txBody>
      </p:sp>
    </p:spTree>
    <p:extLst>
      <p:ext uri="{BB962C8B-B14F-4D97-AF65-F5344CB8AC3E}">
        <p14:creationId xmlns:p14="http://schemas.microsoft.com/office/powerpoint/2010/main" val="16012404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0FEA3F6-EE74-4092-BA80-96F352D529A5}" type="datetimeFigureOut">
              <a:rPr lang="en-US" smtClean="0"/>
              <a:t>6/2/2021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206ED39-17C1-427C-B3DC-114E0A2F6067}" type="slidenum">
              <a:rPr lang="en-US" smtClean="0"/>
              <a:t>‹#›</a:t>
            </a:fld>
            <a:endParaRPr lang="en-US"/>
          </a:p>
        </p:txBody>
      </p:sp>
    </p:spTree>
    <p:extLst>
      <p:ext uri="{BB962C8B-B14F-4D97-AF65-F5344CB8AC3E}">
        <p14:creationId xmlns:p14="http://schemas.microsoft.com/office/powerpoint/2010/main" val="37949640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0FEA3F6-EE74-4092-BA80-96F352D529A5}" type="datetimeFigureOut">
              <a:rPr lang="en-US" smtClean="0"/>
              <a:t>6/2/2021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06ED39-17C1-427C-B3DC-114E0A2F6067}" type="slidenum">
              <a:rPr lang="en-US" smtClean="0"/>
              <a:t>‹#›</a:t>
            </a:fld>
            <a:endParaRPr lang="en-US"/>
          </a:p>
        </p:txBody>
      </p:sp>
    </p:spTree>
    <p:extLst>
      <p:ext uri="{BB962C8B-B14F-4D97-AF65-F5344CB8AC3E}">
        <p14:creationId xmlns:p14="http://schemas.microsoft.com/office/powerpoint/2010/main" val="2855781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0FEA3F6-EE74-4092-BA80-96F352D529A5}" type="datetimeFigureOut">
              <a:rPr lang="en-US" smtClean="0"/>
              <a:t>6/2/2021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206ED39-17C1-427C-B3DC-114E0A2F6067}" type="slidenum">
              <a:rPr lang="en-US" smtClean="0"/>
              <a:t>‹#›</a:t>
            </a:fld>
            <a:endParaRPr lang="en-US"/>
          </a:p>
        </p:txBody>
      </p:sp>
    </p:spTree>
    <p:extLst>
      <p:ext uri="{BB962C8B-B14F-4D97-AF65-F5344CB8AC3E}">
        <p14:creationId xmlns:p14="http://schemas.microsoft.com/office/powerpoint/2010/main" val="315631122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FEA3F6-EE74-4092-BA80-96F352D529A5}" type="datetimeFigureOut">
              <a:rPr lang="en-US" smtClean="0"/>
              <a:t>6/2/2021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06ED39-17C1-427C-B3DC-114E0A2F6067}" type="slidenum">
              <a:rPr lang="en-US" smtClean="0"/>
              <a:t>‹#›</a:t>
            </a:fld>
            <a:endParaRPr lang="en-US"/>
          </a:p>
        </p:txBody>
      </p:sp>
    </p:spTree>
    <p:extLst>
      <p:ext uri="{BB962C8B-B14F-4D97-AF65-F5344CB8AC3E}">
        <p14:creationId xmlns:p14="http://schemas.microsoft.com/office/powerpoint/2010/main" val="227583149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3" Type="http://schemas.openxmlformats.org/officeDocument/2006/relationships/image" Target="../media/image247.png"/><Relationship Id="rId2" Type="http://schemas.openxmlformats.org/officeDocument/2006/relationships/image" Target="../media/image246.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249.png"/><Relationship Id="rId2" Type="http://schemas.openxmlformats.org/officeDocument/2006/relationships/image" Target="../media/image248.png"/><Relationship Id="rId1" Type="http://schemas.openxmlformats.org/officeDocument/2006/relationships/slideLayout" Target="../slideLayouts/slideLayout2.xml"/><Relationship Id="rId4" Type="http://schemas.openxmlformats.org/officeDocument/2006/relationships/image" Target="../media/image250.png"/></Relationships>
</file>

<file path=ppt/slides/_rels/slide102.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1.png"/><Relationship Id="rId1" Type="http://schemas.openxmlformats.org/officeDocument/2006/relationships/slideLayout" Target="../slideLayouts/slideLayout2.xml"/><Relationship Id="rId5" Type="http://schemas.openxmlformats.org/officeDocument/2006/relationships/image" Target="../media/image254.png"/><Relationship Id="rId4" Type="http://schemas.openxmlformats.org/officeDocument/2006/relationships/image" Target="../media/image253.png"/></Relationships>
</file>

<file path=ppt/slides/_rels/slide103.xml.rels><?xml version="1.0" encoding="UTF-8" standalone="yes"?>
<Relationships xmlns="http://schemas.openxmlformats.org/package/2006/relationships"><Relationship Id="rId3" Type="http://schemas.openxmlformats.org/officeDocument/2006/relationships/image" Target="../media/image256.png"/><Relationship Id="rId2" Type="http://schemas.openxmlformats.org/officeDocument/2006/relationships/image" Target="../media/image255.png"/><Relationship Id="rId1" Type="http://schemas.openxmlformats.org/officeDocument/2006/relationships/slideLayout" Target="../slideLayouts/slideLayout2.xml"/><Relationship Id="rId4" Type="http://schemas.openxmlformats.org/officeDocument/2006/relationships/image" Target="../media/image257.png"/></Relationships>
</file>

<file path=ppt/slides/_rels/slide104.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xml"/><Relationship Id="rId4" Type="http://schemas.openxmlformats.org/officeDocument/2006/relationships/image" Target="../media/image262.png"/></Relationships>
</file>

<file path=ppt/slides/_rels/slide107.xml.rels><?xml version="1.0" encoding="UTF-8" standalone="yes"?>
<Relationships xmlns="http://schemas.openxmlformats.org/package/2006/relationships"><Relationship Id="rId3" Type="http://schemas.openxmlformats.org/officeDocument/2006/relationships/image" Target="../media/image264.png"/><Relationship Id="rId2" Type="http://schemas.openxmlformats.org/officeDocument/2006/relationships/image" Target="../media/image263.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266.png"/><Relationship Id="rId2" Type="http://schemas.openxmlformats.org/officeDocument/2006/relationships/image" Target="../media/image265.png"/><Relationship Id="rId1" Type="http://schemas.openxmlformats.org/officeDocument/2006/relationships/slideLayout" Target="../slideLayouts/slideLayout2.xml"/><Relationship Id="rId5" Type="http://schemas.openxmlformats.org/officeDocument/2006/relationships/image" Target="../media/image268.png"/><Relationship Id="rId4" Type="http://schemas.openxmlformats.org/officeDocument/2006/relationships/image" Target="../media/image267.png"/></Relationships>
</file>

<file path=ppt/slides/_rels/slide109.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image" Target="../media/image26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image" Target="../media/image271.png"/><Relationship Id="rId1" Type="http://schemas.openxmlformats.org/officeDocument/2006/relationships/slideLayout" Target="../slideLayouts/slideLayout2.xml"/><Relationship Id="rId4" Type="http://schemas.openxmlformats.org/officeDocument/2006/relationships/image" Target="../media/image273.png"/></Relationships>
</file>

<file path=ppt/slides/_rels/slide111.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image" Target="../media/image27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image" Target="../media/image276.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279.png"/><Relationship Id="rId2" Type="http://schemas.openxmlformats.org/officeDocument/2006/relationships/image" Target="../media/image278.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image" Target="../media/image280.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hyperlink" Target="https://docs.microsoft.com/en-us/azure/data-factory/data-flow-sink#cache-sink" TargetMode="External"/><Relationship Id="rId2" Type="http://schemas.openxmlformats.org/officeDocument/2006/relationships/image" Target="../media/image282.png"/><Relationship Id="rId1" Type="http://schemas.openxmlformats.org/officeDocument/2006/relationships/slideLayout" Target="../slideLayouts/slideLayout7.xml"/><Relationship Id="rId5" Type="http://schemas.openxmlformats.org/officeDocument/2006/relationships/image" Target="../media/image283.png"/><Relationship Id="rId4" Type="http://schemas.openxmlformats.org/officeDocument/2006/relationships/hyperlink" Target="https://docs.microsoft.com/en-us/azure/data-factory/concepts-data-flow-expression-builder#cached-lookup" TargetMode="External"/></Relationships>
</file>

<file path=ppt/slides/_rels/slide116.xml.rels><?xml version="1.0" encoding="UTF-8" standalone="yes"?>
<Relationships xmlns="http://schemas.openxmlformats.org/package/2006/relationships"><Relationship Id="rId2" Type="http://schemas.openxmlformats.org/officeDocument/2006/relationships/image" Target="../media/image28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285.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28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image" Target="../media/image289.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291.png"/><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292.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293.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1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5" Type="http://schemas.openxmlformats.org/officeDocument/2006/relationships/image" Target="../media/image45.png"/><Relationship Id="rId4" Type="http://schemas.openxmlformats.org/officeDocument/2006/relationships/image" Target="../media/image44.png"/></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29.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89.png"/><Relationship Id="rId3" Type="http://schemas.openxmlformats.org/officeDocument/2006/relationships/image" Target="../media/image79.png"/><Relationship Id="rId7" Type="http://schemas.openxmlformats.org/officeDocument/2006/relationships/image" Target="../media/image83.png"/><Relationship Id="rId12" Type="http://schemas.openxmlformats.org/officeDocument/2006/relationships/image" Target="../media/image88.png"/><Relationship Id="rId2" Type="http://schemas.openxmlformats.org/officeDocument/2006/relationships/image" Target="../media/image78.png"/><Relationship Id="rId16" Type="http://schemas.openxmlformats.org/officeDocument/2006/relationships/image" Target="../media/image92.png"/><Relationship Id="rId1" Type="http://schemas.openxmlformats.org/officeDocument/2006/relationships/slideLayout" Target="../slideLayouts/slideLayout2.xml"/><Relationship Id="rId6" Type="http://schemas.openxmlformats.org/officeDocument/2006/relationships/image" Target="../media/image82.png"/><Relationship Id="rId11" Type="http://schemas.openxmlformats.org/officeDocument/2006/relationships/image" Target="../media/image87.png"/><Relationship Id="rId5" Type="http://schemas.openxmlformats.org/officeDocument/2006/relationships/image" Target="../media/image81.png"/><Relationship Id="rId15" Type="http://schemas.openxmlformats.org/officeDocument/2006/relationships/image" Target="../media/image91.png"/><Relationship Id="rId10" Type="http://schemas.openxmlformats.org/officeDocument/2006/relationships/image" Target="../media/image86.png"/><Relationship Id="rId4" Type="http://schemas.openxmlformats.org/officeDocument/2006/relationships/image" Target="../media/image80.png"/><Relationship Id="rId9" Type="http://schemas.openxmlformats.org/officeDocument/2006/relationships/image" Target="../media/image85.png"/><Relationship Id="rId14" Type="http://schemas.openxmlformats.org/officeDocument/2006/relationships/image" Target="../media/image9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4.png"/><Relationship Id="rId7" Type="http://schemas.openxmlformats.org/officeDocument/2006/relationships/image" Target="../media/image98.png"/><Relationship Id="rId2" Type="http://schemas.openxmlformats.org/officeDocument/2006/relationships/image" Target="../media/image93.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10" Type="http://schemas.openxmlformats.org/officeDocument/2006/relationships/image" Target="../media/image101.png"/><Relationship Id="rId4" Type="http://schemas.openxmlformats.org/officeDocument/2006/relationships/image" Target="../media/image95.png"/><Relationship Id="rId9" Type="http://schemas.openxmlformats.org/officeDocument/2006/relationships/image" Target="../media/image100.png"/></Relationships>
</file>

<file path=ppt/slides/_rels/slide31.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33.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 Id="rId5" Type="http://schemas.openxmlformats.org/officeDocument/2006/relationships/image" Target="../media/image110.png"/><Relationship Id="rId4" Type="http://schemas.openxmlformats.org/officeDocument/2006/relationships/image" Target="../media/image10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3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2.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37.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hyperlink" Target="https://docs.microsoft.com/en-us/azure/data-factory/control-flow-for-each-activity#parallel-execution" TargetMode="Externa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46.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5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5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png"/></Relationships>
</file>

<file path=ppt/slides/_rels/slide5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0.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2.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image" Target="../media/image172.png"/></Relationships>
</file>

<file path=ppt/slides/_rels/slide66.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image" Target="../media/image175.png"/><Relationship Id="rId1" Type="http://schemas.openxmlformats.org/officeDocument/2006/relationships/slideLayout" Target="../slideLayouts/slideLayout2.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67.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6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69.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7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2.xml"/><Relationship Id="rId4" Type="http://schemas.openxmlformats.org/officeDocument/2006/relationships/image" Target="../media/image191.png"/></Relationships>
</file>

<file path=ppt/slides/_rels/slide71.xml.rels><?xml version="1.0" encoding="UTF-8" standalone="yes"?>
<Relationships xmlns="http://schemas.openxmlformats.org/package/2006/relationships"><Relationship Id="rId3" Type="http://schemas.openxmlformats.org/officeDocument/2006/relationships/hyperlink" Target="https://docs.microsoft.com/en-us/azure/data-factory/concepts-data-flow-expression-builder" TargetMode="External"/><Relationship Id="rId2" Type="http://schemas.openxmlformats.org/officeDocument/2006/relationships/image" Target="../media/image192.png"/><Relationship Id="rId1" Type="http://schemas.openxmlformats.org/officeDocument/2006/relationships/slideLayout" Target="../slideLayouts/slideLayout2.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s>
</file>

<file path=ppt/slides/_rels/slide7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2.xml"/><Relationship Id="rId4" Type="http://schemas.openxmlformats.org/officeDocument/2006/relationships/image" Target="../media/image200.png"/></Relationships>
</file>

<file path=ppt/slides/_rels/slide7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205.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2.xml"/><Relationship Id="rId5" Type="http://schemas.openxmlformats.org/officeDocument/2006/relationships/image" Target="../media/image214.png"/><Relationship Id="rId4" Type="http://schemas.openxmlformats.org/officeDocument/2006/relationships/image" Target="../media/image213.png"/></Relationships>
</file>

<file path=ppt/slides/_rels/slide82.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85.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2.xml"/><Relationship Id="rId6" Type="http://schemas.openxmlformats.org/officeDocument/2006/relationships/image" Target="../media/image225.png"/><Relationship Id="rId5" Type="http://schemas.openxmlformats.org/officeDocument/2006/relationships/image" Target="../media/image224.png"/><Relationship Id="rId4" Type="http://schemas.openxmlformats.org/officeDocument/2006/relationships/image" Target="../media/image223.png"/></Relationships>
</file>

<file path=ppt/slides/_rels/slide86.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2.xml"/><Relationship Id="rId6" Type="http://schemas.openxmlformats.org/officeDocument/2006/relationships/hyperlink" Target="https://docs.microsoft.com/en-us/azure/data-factory/concepts-data-flow-expression-builder#cached-lookup" TargetMode="External"/><Relationship Id="rId5" Type="http://schemas.openxmlformats.org/officeDocument/2006/relationships/hyperlink" Target="https://docs.microsoft.com/en-us/azure/data-factory/data-flow-sink#cache-sink" TargetMode="External"/><Relationship Id="rId4" Type="http://schemas.openxmlformats.org/officeDocument/2006/relationships/image" Target="../media/image230.png"/></Relationships>
</file>

<file path=ppt/slides/_rels/slide88.xml.rels><?xml version="1.0" encoding="UTF-8" standalone="yes"?>
<Relationships xmlns="http://schemas.openxmlformats.org/package/2006/relationships"><Relationship Id="rId3" Type="http://schemas.openxmlformats.org/officeDocument/2006/relationships/hyperlink" Target="https://docs.microsoft.com/en-us/azure/data-factory/data-flow-join#custom-cross-join" TargetMode="External"/><Relationship Id="rId2" Type="http://schemas.openxmlformats.org/officeDocument/2006/relationships/hyperlink" Target="https://docs.microsoft.com/en-us/azure/data-factory/data-flow-expression-functions" TargetMode="External"/><Relationship Id="rId1" Type="http://schemas.openxmlformats.org/officeDocument/2006/relationships/slideLayout" Target="../slideLayouts/slideLayout2.xml"/><Relationship Id="rId4" Type="http://schemas.openxmlformats.org/officeDocument/2006/relationships/hyperlink" Target="https://docs.microsoft.com/en-us/azure/data-factory/data-flow-select" TargetMode="External"/></Relationships>
</file>

<file path=ppt/slides/_rels/slide89.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0.xml.rels><?xml version="1.0" encoding="UTF-8" standalone="yes"?>
<Relationships xmlns="http://schemas.openxmlformats.org/package/2006/relationships"><Relationship Id="rId2" Type="http://schemas.openxmlformats.org/officeDocument/2006/relationships/image" Target="../media/image23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23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234.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2.xml"/><Relationship Id="rId4" Type="http://schemas.openxmlformats.org/officeDocument/2006/relationships/image" Target="../media/image237.png"/></Relationships>
</file>

<file path=ppt/slides/_rels/slide95.xml.rels><?xml version="1.0" encoding="UTF-8" standalone="yes"?>
<Relationships xmlns="http://schemas.openxmlformats.org/package/2006/relationships"><Relationship Id="rId3" Type="http://schemas.openxmlformats.org/officeDocument/2006/relationships/hyperlink" Target="https://docs.microsoft.com/en-us/azure/data-factory/data-flow-expression-functions#aggregate-functions" TargetMode="External"/><Relationship Id="rId2" Type="http://schemas.openxmlformats.org/officeDocument/2006/relationships/image" Target="../media/image238.png"/><Relationship Id="rId1" Type="http://schemas.openxmlformats.org/officeDocument/2006/relationships/slideLayout" Target="../slideLayouts/slideLayout2.xml"/><Relationship Id="rId4" Type="http://schemas.openxmlformats.org/officeDocument/2006/relationships/image" Target="../media/image239.png"/></Relationships>
</file>

<file path=ppt/slides/_rels/slide96.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image" Target="../media/image240.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hyperlink" Target="https://docs.microsoft.com/en-us/azure/data-factory/data-flow-expression-functions#aggregate-functions" TargetMode="External"/><Relationship Id="rId1" Type="http://schemas.openxmlformats.org/officeDocument/2006/relationships/slideLayout" Target="../slideLayouts/slideLayout2.xml"/><Relationship Id="rId4" Type="http://schemas.openxmlformats.org/officeDocument/2006/relationships/hyperlink" Target="https://docs.microsoft.com/en-us/azure/data-factory/concepts-data-flow-column-pattern" TargetMode="External"/></Relationships>
</file>

<file path=ppt/slides/_rels/slide98.xml.rels><?xml version="1.0" encoding="UTF-8" standalone="yes"?>
<Relationships xmlns="http://schemas.openxmlformats.org/package/2006/relationships"><Relationship Id="rId2" Type="http://schemas.openxmlformats.org/officeDocument/2006/relationships/image" Target="../media/image243.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mtClean="0"/>
              <a:t>AZURE  ADF</a:t>
            </a:r>
            <a:endParaRPr lang="en-US"/>
          </a:p>
        </p:txBody>
      </p:sp>
    </p:spTree>
    <p:extLst>
      <p:ext uri="{BB962C8B-B14F-4D97-AF65-F5344CB8AC3E}">
        <p14:creationId xmlns:p14="http://schemas.microsoft.com/office/powerpoint/2010/main" val="205039095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0798" y="200917"/>
            <a:ext cx="5662207" cy="2830607"/>
          </a:xfrm>
          <a:prstGeom prst="rect">
            <a:avLst/>
          </a:prstGeom>
        </p:spPr>
      </p:pic>
      <p:pic>
        <p:nvPicPr>
          <p:cNvPr id="3" name="Picture 2"/>
          <p:cNvPicPr>
            <a:picLocks noChangeAspect="1"/>
          </p:cNvPicPr>
          <p:nvPr/>
        </p:nvPicPr>
        <p:blipFill>
          <a:blip r:embed="rId3"/>
          <a:stretch>
            <a:fillRect/>
          </a:stretch>
        </p:blipFill>
        <p:spPr>
          <a:xfrm>
            <a:off x="5997146" y="200917"/>
            <a:ext cx="5861754" cy="2830607"/>
          </a:xfrm>
          <a:prstGeom prst="rect">
            <a:avLst/>
          </a:prstGeom>
        </p:spPr>
      </p:pic>
      <p:pic>
        <p:nvPicPr>
          <p:cNvPr id="4" name="Picture 3"/>
          <p:cNvPicPr>
            <a:picLocks noChangeAspect="1"/>
          </p:cNvPicPr>
          <p:nvPr/>
        </p:nvPicPr>
        <p:blipFill>
          <a:blip r:embed="rId4"/>
          <a:stretch>
            <a:fillRect/>
          </a:stretch>
        </p:blipFill>
        <p:spPr>
          <a:xfrm>
            <a:off x="260798" y="3268286"/>
            <a:ext cx="5662207" cy="2924583"/>
          </a:xfrm>
          <a:prstGeom prst="rect">
            <a:avLst/>
          </a:prstGeom>
        </p:spPr>
      </p:pic>
    </p:spTree>
    <p:extLst>
      <p:ext uri="{BB962C8B-B14F-4D97-AF65-F5344CB8AC3E}">
        <p14:creationId xmlns:p14="http://schemas.microsoft.com/office/powerpoint/2010/main" val="1482834464"/>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593492" y="89208"/>
            <a:ext cx="6035054" cy="5026489"/>
          </a:xfrm>
          <a:prstGeom prst="rect">
            <a:avLst/>
          </a:prstGeom>
        </p:spPr>
      </p:pic>
      <p:pic>
        <p:nvPicPr>
          <p:cNvPr id="5" name="Picture 4"/>
          <p:cNvPicPr>
            <a:picLocks noChangeAspect="1"/>
          </p:cNvPicPr>
          <p:nvPr/>
        </p:nvPicPr>
        <p:blipFill>
          <a:blip r:embed="rId3"/>
          <a:stretch>
            <a:fillRect/>
          </a:stretch>
        </p:blipFill>
        <p:spPr>
          <a:xfrm>
            <a:off x="186657" y="337211"/>
            <a:ext cx="5406835" cy="4058216"/>
          </a:xfrm>
          <a:prstGeom prst="rect">
            <a:avLst/>
          </a:prstGeom>
        </p:spPr>
      </p:pic>
    </p:spTree>
    <p:extLst>
      <p:ext uri="{BB962C8B-B14F-4D97-AF65-F5344CB8AC3E}">
        <p14:creationId xmlns:p14="http://schemas.microsoft.com/office/powerpoint/2010/main" val="410322199"/>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17697" y="66514"/>
            <a:ext cx="6830378" cy="447737"/>
          </a:xfrm>
          <a:prstGeom prst="rect">
            <a:avLst/>
          </a:prstGeom>
        </p:spPr>
      </p:pic>
      <p:sp>
        <p:nvSpPr>
          <p:cNvPr id="5" name="TextBox 4"/>
          <p:cNvSpPr txBox="1"/>
          <p:nvPr/>
        </p:nvSpPr>
        <p:spPr>
          <a:xfrm>
            <a:off x="304800" y="683740"/>
            <a:ext cx="10453817" cy="369332"/>
          </a:xfrm>
          <a:prstGeom prst="rect">
            <a:avLst/>
          </a:prstGeom>
          <a:noFill/>
        </p:spPr>
        <p:txBody>
          <a:bodyPr wrap="square" rtlCol="0">
            <a:spAutoFit/>
          </a:bodyPr>
          <a:lstStyle/>
          <a:p>
            <a:r>
              <a:rPr lang="en-US"/>
              <a:t>Use the rank transformation to generate an ordered ranking based upon sort conditions specified by the user.</a:t>
            </a:r>
          </a:p>
        </p:txBody>
      </p:sp>
      <p:pic>
        <p:nvPicPr>
          <p:cNvPr id="6" name="Picture 5"/>
          <p:cNvPicPr>
            <a:picLocks noChangeAspect="1"/>
          </p:cNvPicPr>
          <p:nvPr/>
        </p:nvPicPr>
        <p:blipFill>
          <a:blip r:embed="rId3"/>
          <a:stretch>
            <a:fillRect/>
          </a:stretch>
        </p:blipFill>
        <p:spPr>
          <a:xfrm>
            <a:off x="304800" y="1222561"/>
            <a:ext cx="5189838" cy="3505689"/>
          </a:xfrm>
          <a:prstGeom prst="rect">
            <a:avLst/>
          </a:prstGeom>
        </p:spPr>
      </p:pic>
      <p:pic>
        <p:nvPicPr>
          <p:cNvPr id="7" name="Picture 6"/>
          <p:cNvPicPr>
            <a:picLocks noChangeAspect="1"/>
          </p:cNvPicPr>
          <p:nvPr/>
        </p:nvPicPr>
        <p:blipFill>
          <a:blip r:embed="rId4"/>
          <a:stretch>
            <a:fillRect/>
          </a:stretch>
        </p:blipFill>
        <p:spPr>
          <a:xfrm>
            <a:off x="5736739" y="1708404"/>
            <a:ext cx="5944516" cy="3019846"/>
          </a:xfrm>
          <a:prstGeom prst="rect">
            <a:avLst/>
          </a:prstGeom>
        </p:spPr>
      </p:pic>
    </p:spTree>
    <p:extLst>
      <p:ext uri="{BB962C8B-B14F-4D97-AF65-F5344CB8AC3E}">
        <p14:creationId xmlns:p14="http://schemas.microsoft.com/office/powerpoint/2010/main" val="1505741879"/>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09930" y="192891"/>
            <a:ext cx="6163535" cy="771633"/>
          </a:xfrm>
          <a:prstGeom prst="rect">
            <a:avLst/>
          </a:prstGeom>
        </p:spPr>
      </p:pic>
      <p:sp>
        <p:nvSpPr>
          <p:cNvPr id="3" name="TextBox 2"/>
          <p:cNvSpPr txBox="1"/>
          <p:nvPr/>
        </p:nvSpPr>
        <p:spPr>
          <a:xfrm>
            <a:off x="509930" y="1145059"/>
            <a:ext cx="10379675" cy="646331"/>
          </a:xfrm>
          <a:prstGeom prst="rect">
            <a:avLst/>
          </a:prstGeom>
          <a:noFill/>
        </p:spPr>
        <p:txBody>
          <a:bodyPr wrap="square" rtlCol="0">
            <a:spAutoFit/>
          </a:bodyPr>
          <a:lstStyle/>
          <a:p>
            <a:r>
              <a:rPr lang="en-US"/>
              <a:t>Use the select transformation to rename, drop, or reorder columns. This transformation doesn't alter row data, but chooses which columns are propagated downstream.</a:t>
            </a:r>
          </a:p>
        </p:txBody>
      </p:sp>
      <p:pic>
        <p:nvPicPr>
          <p:cNvPr id="4" name="Picture 3"/>
          <p:cNvPicPr>
            <a:picLocks noChangeAspect="1"/>
          </p:cNvPicPr>
          <p:nvPr/>
        </p:nvPicPr>
        <p:blipFill>
          <a:blip r:embed="rId3"/>
          <a:stretch>
            <a:fillRect/>
          </a:stretch>
        </p:blipFill>
        <p:spPr>
          <a:xfrm>
            <a:off x="567595" y="1971925"/>
            <a:ext cx="5338935" cy="847843"/>
          </a:xfrm>
          <a:prstGeom prst="rect">
            <a:avLst/>
          </a:prstGeom>
        </p:spPr>
      </p:pic>
      <p:pic>
        <p:nvPicPr>
          <p:cNvPr id="5" name="Picture 4"/>
          <p:cNvPicPr>
            <a:picLocks noChangeAspect="1"/>
          </p:cNvPicPr>
          <p:nvPr/>
        </p:nvPicPr>
        <p:blipFill>
          <a:blip r:embed="rId4"/>
          <a:stretch>
            <a:fillRect/>
          </a:stretch>
        </p:blipFill>
        <p:spPr>
          <a:xfrm>
            <a:off x="6394904" y="1791390"/>
            <a:ext cx="5154546" cy="2904242"/>
          </a:xfrm>
          <a:prstGeom prst="rect">
            <a:avLst/>
          </a:prstGeom>
        </p:spPr>
      </p:pic>
      <p:pic>
        <p:nvPicPr>
          <p:cNvPr id="6" name="Picture 5"/>
          <p:cNvPicPr>
            <a:picLocks noChangeAspect="1"/>
          </p:cNvPicPr>
          <p:nvPr/>
        </p:nvPicPr>
        <p:blipFill>
          <a:blip r:embed="rId5"/>
          <a:stretch>
            <a:fillRect/>
          </a:stretch>
        </p:blipFill>
        <p:spPr>
          <a:xfrm>
            <a:off x="567595" y="2899719"/>
            <a:ext cx="5108275" cy="3067962"/>
          </a:xfrm>
          <a:prstGeom prst="rect">
            <a:avLst/>
          </a:prstGeom>
        </p:spPr>
      </p:pic>
    </p:spTree>
    <p:extLst>
      <p:ext uri="{BB962C8B-B14F-4D97-AF65-F5344CB8AC3E}">
        <p14:creationId xmlns:p14="http://schemas.microsoft.com/office/powerpoint/2010/main" val="19537019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70703" y="181233"/>
            <a:ext cx="2685535" cy="369332"/>
          </a:xfrm>
          <a:prstGeom prst="rect">
            <a:avLst/>
          </a:prstGeom>
          <a:noFill/>
        </p:spPr>
        <p:txBody>
          <a:bodyPr wrap="square" rtlCol="0">
            <a:spAutoFit/>
          </a:bodyPr>
          <a:lstStyle/>
          <a:p>
            <a:r>
              <a:rPr lang="en-US" b="1" smtClean="0"/>
              <a:t>Rule-based </a:t>
            </a:r>
            <a:r>
              <a:rPr lang="en-US" b="1"/>
              <a:t>mapping</a:t>
            </a:r>
            <a:endParaRPr lang="en-US"/>
          </a:p>
        </p:txBody>
      </p:sp>
      <p:pic>
        <p:nvPicPr>
          <p:cNvPr id="3" name="Picture 2"/>
          <p:cNvPicPr>
            <a:picLocks noChangeAspect="1"/>
          </p:cNvPicPr>
          <p:nvPr/>
        </p:nvPicPr>
        <p:blipFill>
          <a:blip r:embed="rId2"/>
          <a:stretch>
            <a:fillRect/>
          </a:stretch>
        </p:blipFill>
        <p:spPr>
          <a:xfrm>
            <a:off x="370703" y="674625"/>
            <a:ext cx="7020905" cy="1505160"/>
          </a:xfrm>
          <a:prstGeom prst="rect">
            <a:avLst/>
          </a:prstGeom>
        </p:spPr>
      </p:pic>
      <p:pic>
        <p:nvPicPr>
          <p:cNvPr id="4" name="Picture 3"/>
          <p:cNvPicPr>
            <a:picLocks noChangeAspect="1"/>
          </p:cNvPicPr>
          <p:nvPr/>
        </p:nvPicPr>
        <p:blipFill>
          <a:blip r:embed="rId3"/>
          <a:stretch>
            <a:fillRect/>
          </a:stretch>
        </p:blipFill>
        <p:spPr>
          <a:xfrm>
            <a:off x="351651" y="2303845"/>
            <a:ext cx="7039957" cy="3762900"/>
          </a:xfrm>
          <a:prstGeom prst="rect">
            <a:avLst/>
          </a:prstGeom>
        </p:spPr>
      </p:pic>
      <p:pic>
        <p:nvPicPr>
          <p:cNvPr id="5" name="Picture 4"/>
          <p:cNvPicPr>
            <a:picLocks noChangeAspect="1"/>
          </p:cNvPicPr>
          <p:nvPr/>
        </p:nvPicPr>
        <p:blipFill>
          <a:blip r:embed="rId4"/>
          <a:stretch>
            <a:fillRect/>
          </a:stretch>
        </p:blipFill>
        <p:spPr>
          <a:xfrm>
            <a:off x="7643074" y="2079976"/>
            <a:ext cx="3922852" cy="2105319"/>
          </a:xfrm>
          <a:prstGeom prst="rect">
            <a:avLst/>
          </a:prstGeom>
        </p:spPr>
      </p:pic>
    </p:spTree>
    <p:extLst>
      <p:ext uri="{BB962C8B-B14F-4D97-AF65-F5344CB8AC3E}">
        <p14:creationId xmlns:p14="http://schemas.microsoft.com/office/powerpoint/2010/main" val="198271429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527221" y="490409"/>
            <a:ext cx="10865709" cy="5366694"/>
          </a:xfrm>
          <a:prstGeom prst="rect">
            <a:avLst/>
          </a:prstGeom>
        </p:spPr>
      </p:pic>
    </p:spTree>
    <p:extLst>
      <p:ext uri="{BB962C8B-B14F-4D97-AF65-F5344CB8AC3E}">
        <p14:creationId xmlns:p14="http://schemas.microsoft.com/office/powerpoint/2010/main" val="402055698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3080" y="394643"/>
            <a:ext cx="11112843" cy="5693119"/>
          </a:xfrm>
          <a:prstGeom prst="rect">
            <a:avLst/>
          </a:prstGeom>
        </p:spPr>
      </p:pic>
    </p:spTree>
    <p:extLst>
      <p:ext uri="{BB962C8B-B14F-4D97-AF65-F5344CB8AC3E}">
        <p14:creationId xmlns:p14="http://schemas.microsoft.com/office/powerpoint/2010/main" val="298724388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1690" y="247136"/>
            <a:ext cx="6070257" cy="2514600"/>
          </a:xfrm>
          <a:prstGeom prst="rect">
            <a:avLst/>
          </a:prstGeom>
        </p:spPr>
      </p:pic>
      <p:pic>
        <p:nvPicPr>
          <p:cNvPr id="3" name="Picture 2"/>
          <p:cNvPicPr>
            <a:picLocks noChangeAspect="1"/>
          </p:cNvPicPr>
          <p:nvPr/>
        </p:nvPicPr>
        <p:blipFill>
          <a:blip r:embed="rId3"/>
          <a:stretch>
            <a:fillRect/>
          </a:stretch>
        </p:blipFill>
        <p:spPr>
          <a:xfrm>
            <a:off x="6666858" y="1265539"/>
            <a:ext cx="5236819" cy="4043620"/>
          </a:xfrm>
          <a:prstGeom prst="rect">
            <a:avLst/>
          </a:prstGeom>
        </p:spPr>
      </p:pic>
      <p:pic>
        <p:nvPicPr>
          <p:cNvPr id="4" name="Picture 3"/>
          <p:cNvPicPr>
            <a:picLocks noChangeAspect="1"/>
          </p:cNvPicPr>
          <p:nvPr/>
        </p:nvPicPr>
        <p:blipFill>
          <a:blip r:embed="rId4"/>
          <a:stretch>
            <a:fillRect/>
          </a:stretch>
        </p:blipFill>
        <p:spPr>
          <a:xfrm>
            <a:off x="403461" y="2473024"/>
            <a:ext cx="5726714" cy="3837160"/>
          </a:xfrm>
          <a:prstGeom prst="rect">
            <a:avLst/>
          </a:prstGeom>
        </p:spPr>
      </p:pic>
    </p:spTree>
    <p:extLst>
      <p:ext uri="{BB962C8B-B14F-4D97-AF65-F5344CB8AC3E}">
        <p14:creationId xmlns:p14="http://schemas.microsoft.com/office/powerpoint/2010/main" val="83480620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74247" y="134123"/>
            <a:ext cx="5655849" cy="4067174"/>
          </a:xfrm>
          <a:prstGeom prst="rect">
            <a:avLst/>
          </a:prstGeom>
        </p:spPr>
      </p:pic>
      <p:pic>
        <p:nvPicPr>
          <p:cNvPr id="5" name="Picture 4"/>
          <p:cNvPicPr>
            <a:picLocks noChangeAspect="1"/>
          </p:cNvPicPr>
          <p:nvPr/>
        </p:nvPicPr>
        <p:blipFill>
          <a:blip r:embed="rId3"/>
          <a:stretch>
            <a:fillRect/>
          </a:stretch>
        </p:blipFill>
        <p:spPr>
          <a:xfrm>
            <a:off x="7473135" y="134123"/>
            <a:ext cx="3819525" cy="6457950"/>
          </a:xfrm>
          <a:prstGeom prst="rect">
            <a:avLst/>
          </a:prstGeom>
        </p:spPr>
      </p:pic>
    </p:spTree>
    <p:extLst>
      <p:ext uri="{BB962C8B-B14F-4D97-AF65-F5344CB8AC3E}">
        <p14:creationId xmlns:p14="http://schemas.microsoft.com/office/powerpoint/2010/main" val="376859318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6198" y="232590"/>
            <a:ext cx="5062538" cy="3375583"/>
          </a:xfrm>
          <a:prstGeom prst="rect">
            <a:avLst/>
          </a:prstGeom>
        </p:spPr>
      </p:pic>
      <p:pic>
        <p:nvPicPr>
          <p:cNvPr id="3" name="Picture 2"/>
          <p:cNvPicPr>
            <a:picLocks noChangeAspect="1"/>
          </p:cNvPicPr>
          <p:nvPr/>
        </p:nvPicPr>
        <p:blipFill>
          <a:blip r:embed="rId3"/>
          <a:stretch>
            <a:fillRect/>
          </a:stretch>
        </p:blipFill>
        <p:spPr>
          <a:xfrm>
            <a:off x="6450228" y="430297"/>
            <a:ext cx="4670853" cy="2683606"/>
          </a:xfrm>
          <a:prstGeom prst="rect">
            <a:avLst/>
          </a:prstGeom>
        </p:spPr>
      </p:pic>
      <p:pic>
        <p:nvPicPr>
          <p:cNvPr id="4" name="Picture 3"/>
          <p:cNvPicPr>
            <a:picLocks noChangeAspect="1"/>
          </p:cNvPicPr>
          <p:nvPr/>
        </p:nvPicPr>
        <p:blipFill>
          <a:blip r:embed="rId4"/>
          <a:stretch>
            <a:fillRect/>
          </a:stretch>
        </p:blipFill>
        <p:spPr>
          <a:xfrm>
            <a:off x="6450228" y="3230648"/>
            <a:ext cx="4867275" cy="2752725"/>
          </a:xfrm>
          <a:prstGeom prst="rect">
            <a:avLst/>
          </a:prstGeom>
        </p:spPr>
      </p:pic>
      <p:pic>
        <p:nvPicPr>
          <p:cNvPr id="5" name="Picture 4"/>
          <p:cNvPicPr>
            <a:picLocks noChangeAspect="1"/>
          </p:cNvPicPr>
          <p:nvPr/>
        </p:nvPicPr>
        <p:blipFill>
          <a:blip r:embed="rId5"/>
          <a:stretch>
            <a:fillRect/>
          </a:stretch>
        </p:blipFill>
        <p:spPr>
          <a:xfrm>
            <a:off x="366198" y="4053544"/>
            <a:ext cx="5128440" cy="1667108"/>
          </a:xfrm>
          <a:prstGeom prst="rect">
            <a:avLst/>
          </a:prstGeom>
        </p:spPr>
      </p:pic>
    </p:spTree>
    <p:extLst>
      <p:ext uri="{BB962C8B-B14F-4D97-AF65-F5344CB8AC3E}">
        <p14:creationId xmlns:p14="http://schemas.microsoft.com/office/powerpoint/2010/main" val="305442912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23384" y="194454"/>
            <a:ext cx="6668431" cy="504895"/>
          </a:xfrm>
          <a:prstGeom prst="rect">
            <a:avLst/>
          </a:prstGeom>
        </p:spPr>
      </p:pic>
      <p:sp>
        <p:nvSpPr>
          <p:cNvPr id="6" name="TextBox 5"/>
          <p:cNvSpPr txBox="1"/>
          <p:nvPr/>
        </p:nvSpPr>
        <p:spPr>
          <a:xfrm>
            <a:off x="323384" y="914400"/>
            <a:ext cx="11440248" cy="646331"/>
          </a:xfrm>
          <a:prstGeom prst="rect">
            <a:avLst/>
          </a:prstGeom>
          <a:noFill/>
        </p:spPr>
        <p:txBody>
          <a:bodyPr wrap="square" rtlCol="0">
            <a:spAutoFit/>
          </a:bodyPr>
          <a:lstStyle/>
          <a:p>
            <a:r>
              <a:rPr lang="en-US"/>
              <a:t>The sort transformation allows you to sort the incoming rows on the current data stream. You can choose individual columns and sort them in ascending or descending order</a:t>
            </a:r>
          </a:p>
        </p:txBody>
      </p:sp>
      <p:pic>
        <p:nvPicPr>
          <p:cNvPr id="7" name="Picture 6"/>
          <p:cNvPicPr>
            <a:picLocks noChangeAspect="1"/>
          </p:cNvPicPr>
          <p:nvPr/>
        </p:nvPicPr>
        <p:blipFill>
          <a:blip r:embed="rId3"/>
          <a:stretch>
            <a:fillRect/>
          </a:stretch>
        </p:blipFill>
        <p:spPr>
          <a:xfrm>
            <a:off x="1325939" y="2045770"/>
            <a:ext cx="8164049" cy="3053451"/>
          </a:xfrm>
          <a:prstGeom prst="rect">
            <a:avLst/>
          </a:prstGeom>
        </p:spPr>
      </p:pic>
    </p:spTree>
    <p:extLst>
      <p:ext uri="{BB962C8B-B14F-4D97-AF65-F5344CB8AC3E}">
        <p14:creationId xmlns:p14="http://schemas.microsoft.com/office/powerpoint/2010/main" val="233402864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72013" y="698619"/>
            <a:ext cx="8375858" cy="5282051"/>
          </a:xfrm>
          <a:prstGeom prst="rect">
            <a:avLst/>
          </a:prstGeom>
        </p:spPr>
      </p:pic>
    </p:spTree>
    <p:extLst>
      <p:ext uri="{BB962C8B-B14F-4D97-AF65-F5344CB8AC3E}">
        <p14:creationId xmlns:p14="http://schemas.microsoft.com/office/powerpoint/2010/main" val="1156011752"/>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78187" y="132259"/>
            <a:ext cx="6744641" cy="708000"/>
          </a:xfrm>
          <a:prstGeom prst="rect">
            <a:avLst/>
          </a:prstGeom>
        </p:spPr>
      </p:pic>
      <p:sp>
        <p:nvSpPr>
          <p:cNvPr id="3" name="TextBox 2"/>
          <p:cNvSpPr txBox="1"/>
          <p:nvPr/>
        </p:nvSpPr>
        <p:spPr>
          <a:xfrm>
            <a:off x="1941084" y="700217"/>
            <a:ext cx="10308581" cy="923330"/>
          </a:xfrm>
          <a:prstGeom prst="rect">
            <a:avLst/>
          </a:prstGeom>
          <a:noFill/>
        </p:spPr>
        <p:txBody>
          <a:bodyPr wrap="square" rtlCol="0">
            <a:spAutoFit/>
          </a:bodyPr>
          <a:lstStyle/>
          <a:p>
            <a:r>
              <a:rPr lang="en-US"/>
              <a:t>Use the surrogate key transformation to add an incrementing key value to each row of data. This is useful when designing dimension tables in a star schema analytical data model. In a star schema, each member in your dimension tables requires a unique key that is a non-business key.</a:t>
            </a:r>
          </a:p>
        </p:txBody>
      </p:sp>
      <p:pic>
        <p:nvPicPr>
          <p:cNvPr id="4" name="Picture 3"/>
          <p:cNvPicPr>
            <a:picLocks noChangeAspect="1"/>
          </p:cNvPicPr>
          <p:nvPr/>
        </p:nvPicPr>
        <p:blipFill>
          <a:blip r:embed="rId3"/>
          <a:stretch>
            <a:fillRect/>
          </a:stretch>
        </p:blipFill>
        <p:spPr>
          <a:xfrm>
            <a:off x="178187" y="2048496"/>
            <a:ext cx="5011651" cy="2984824"/>
          </a:xfrm>
          <a:prstGeom prst="rect">
            <a:avLst/>
          </a:prstGeom>
        </p:spPr>
      </p:pic>
      <p:pic>
        <p:nvPicPr>
          <p:cNvPr id="5" name="Picture 4"/>
          <p:cNvPicPr>
            <a:picLocks noChangeAspect="1"/>
          </p:cNvPicPr>
          <p:nvPr/>
        </p:nvPicPr>
        <p:blipFill>
          <a:blip r:embed="rId4"/>
          <a:stretch>
            <a:fillRect/>
          </a:stretch>
        </p:blipFill>
        <p:spPr>
          <a:xfrm>
            <a:off x="5810028" y="1764247"/>
            <a:ext cx="5020376" cy="3553321"/>
          </a:xfrm>
          <a:prstGeom prst="rect">
            <a:avLst/>
          </a:prstGeom>
        </p:spPr>
      </p:pic>
    </p:spTree>
    <p:extLst>
      <p:ext uri="{BB962C8B-B14F-4D97-AF65-F5344CB8AC3E}">
        <p14:creationId xmlns:p14="http://schemas.microsoft.com/office/powerpoint/2010/main" val="192064040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0384" y="247957"/>
            <a:ext cx="5101875" cy="4192238"/>
          </a:xfrm>
          <a:prstGeom prst="rect">
            <a:avLst/>
          </a:prstGeom>
        </p:spPr>
      </p:pic>
      <p:pic>
        <p:nvPicPr>
          <p:cNvPr id="3" name="Picture 2"/>
          <p:cNvPicPr>
            <a:picLocks noChangeAspect="1"/>
          </p:cNvPicPr>
          <p:nvPr/>
        </p:nvPicPr>
        <p:blipFill>
          <a:blip r:embed="rId3"/>
          <a:stretch>
            <a:fillRect/>
          </a:stretch>
        </p:blipFill>
        <p:spPr>
          <a:xfrm>
            <a:off x="6087761" y="314324"/>
            <a:ext cx="5818843" cy="4125871"/>
          </a:xfrm>
          <a:prstGeom prst="rect">
            <a:avLst/>
          </a:prstGeom>
        </p:spPr>
      </p:pic>
    </p:spTree>
    <p:extLst>
      <p:ext uri="{BB962C8B-B14F-4D97-AF65-F5344CB8AC3E}">
        <p14:creationId xmlns:p14="http://schemas.microsoft.com/office/powerpoint/2010/main" val="84679855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852" y="0"/>
            <a:ext cx="6125430" cy="914528"/>
          </a:xfrm>
          <a:prstGeom prst="rect">
            <a:avLst/>
          </a:prstGeom>
        </p:spPr>
      </p:pic>
      <p:sp>
        <p:nvSpPr>
          <p:cNvPr id="5" name="TextBox 4"/>
          <p:cNvSpPr txBox="1"/>
          <p:nvPr/>
        </p:nvSpPr>
        <p:spPr>
          <a:xfrm>
            <a:off x="1400432" y="593124"/>
            <a:ext cx="10511482" cy="1754326"/>
          </a:xfrm>
          <a:prstGeom prst="rect">
            <a:avLst/>
          </a:prstGeom>
          <a:noFill/>
        </p:spPr>
        <p:txBody>
          <a:bodyPr wrap="square" rtlCol="0">
            <a:spAutoFit/>
          </a:bodyPr>
          <a:lstStyle/>
          <a:p>
            <a:r>
              <a:rPr lang="en-US"/>
              <a:t>Union will combine multiple data streams into one, with the SQL Union of those streams as the new output from the Union transformation. All of the schema from each input stream will be combined inside of your data flow, without needing to have a join key.</a:t>
            </a:r>
          </a:p>
          <a:p>
            <a:r>
              <a:rPr lang="en-US"/>
              <a:t>You can combine n-number of streams in the settings table by selecting the "+" icon next to each configured row, including both source data as well as streams from existing transformations in your data flow.</a:t>
            </a:r>
          </a:p>
          <a:p>
            <a:endParaRPr lang="en-US"/>
          </a:p>
        </p:txBody>
      </p:sp>
      <p:pic>
        <p:nvPicPr>
          <p:cNvPr id="6" name="Picture 5"/>
          <p:cNvPicPr>
            <a:picLocks noChangeAspect="1"/>
          </p:cNvPicPr>
          <p:nvPr/>
        </p:nvPicPr>
        <p:blipFill>
          <a:blip r:embed="rId3"/>
          <a:stretch>
            <a:fillRect/>
          </a:stretch>
        </p:blipFill>
        <p:spPr>
          <a:xfrm>
            <a:off x="1746460" y="2817006"/>
            <a:ext cx="7998902" cy="2553056"/>
          </a:xfrm>
          <a:prstGeom prst="rect">
            <a:avLst/>
          </a:prstGeom>
        </p:spPr>
      </p:pic>
    </p:spTree>
    <p:extLst>
      <p:ext uri="{BB962C8B-B14F-4D97-AF65-F5344CB8AC3E}">
        <p14:creationId xmlns:p14="http://schemas.microsoft.com/office/powerpoint/2010/main" val="410441824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8505" y="100596"/>
            <a:ext cx="6496957" cy="857370"/>
          </a:xfrm>
          <a:prstGeom prst="rect">
            <a:avLst/>
          </a:prstGeom>
        </p:spPr>
      </p:pic>
      <p:sp>
        <p:nvSpPr>
          <p:cNvPr id="3" name="TextBox 2"/>
          <p:cNvSpPr txBox="1"/>
          <p:nvPr/>
        </p:nvSpPr>
        <p:spPr>
          <a:xfrm>
            <a:off x="1326292" y="716692"/>
            <a:ext cx="10239633" cy="1200329"/>
          </a:xfrm>
          <a:prstGeom prst="rect">
            <a:avLst/>
          </a:prstGeom>
          <a:noFill/>
        </p:spPr>
        <p:txBody>
          <a:bodyPr wrap="square" rtlCol="0">
            <a:spAutoFit/>
          </a:bodyPr>
          <a:lstStyle/>
          <a:p>
            <a:r>
              <a:rPr lang="en-US"/>
              <a:t>The Window transformation is where you will define window-based aggregations of columns in your data streams. In the Expression Builder, you can define different types of aggregations that are based on data or time windows (SQL OVER clause) such as LEAD, LAG, NTILE, CUMEDIST, RANK, etc.). A new field will be generated in your output that includes these aggregations. You can also include optional group-by fields.</a:t>
            </a:r>
          </a:p>
        </p:txBody>
      </p:sp>
      <p:pic>
        <p:nvPicPr>
          <p:cNvPr id="4" name="Picture 3"/>
          <p:cNvPicPr>
            <a:picLocks noChangeAspect="1"/>
          </p:cNvPicPr>
          <p:nvPr/>
        </p:nvPicPr>
        <p:blipFill>
          <a:blip r:embed="rId3"/>
          <a:stretch>
            <a:fillRect/>
          </a:stretch>
        </p:blipFill>
        <p:spPr>
          <a:xfrm>
            <a:off x="1706285" y="2024289"/>
            <a:ext cx="7049484" cy="4143953"/>
          </a:xfrm>
          <a:prstGeom prst="rect">
            <a:avLst/>
          </a:prstGeom>
        </p:spPr>
      </p:pic>
    </p:spTree>
    <p:extLst>
      <p:ext uri="{BB962C8B-B14F-4D97-AF65-F5344CB8AC3E}">
        <p14:creationId xmlns:p14="http://schemas.microsoft.com/office/powerpoint/2010/main" val="348798008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91811" y="260969"/>
            <a:ext cx="5352253" cy="3520199"/>
          </a:xfrm>
          <a:prstGeom prst="rect">
            <a:avLst/>
          </a:prstGeom>
        </p:spPr>
      </p:pic>
      <p:pic>
        <p:nvPicPr>
          <p:cNvPr id="3" name="Picture 2"/>
          <p:cNvPicPr>
            <a:picLocks noChangeAspect="1"/>
          </p:cNvPicPr>
          <p:nvPr/>
        </p:nvPicPr>
        <p:blipFill>
          <a:blip r:embed="rId3"/>
          <a:stretch>
            <a:fillRect/>
          </a:stretch>
        </p:blipFill>
        <p:spPr>
          <a:xfrm>
            <a:off x="6088931" y="260969"/>
            <a:ext cx="5221619" cy="4294869"/>
          </a:xfrm>
          <a:prstGeom prst="rect">
            <a:avLst/>
          </a:prstGeom>
        </p:spPr>
      </p:pic>
    </p:spTree>
    <p:extLst>
      <p:ext uri="{BB962C8B-B14F-4D97-AF65-F5344CB8AC3E}">
        <p14:creationId xmlns:p14="http://schemas.microsoft.com/office/powerpoint/2010/main" val="2608316692"/>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80200" y="2852556"/>
            <a:ext cx="5295900" cy="3789544"/>
          </a:xfrm>
          <a:prstGeom prst="rect">
            <a:avLst/>
          </a:prstGeom>
        </p:spPr>
      </p:pic>
      <p:sp>
        <p:nvSpPr>
          <p:cNvPr id="3" name="Rectangle 2"/>
          <p:cNvSpPr/>
          <p:nvPr/>
        </p:nvSpPr>
        <p:spPr>
          <a:xfrm>
            <a:off x="254000" y="265837"/>
            <a:ext cx="11087100" cy="1015663"/>
          </a:xfrm>
          <a:prstGeom prst="rect">
            <a:avLst/>
          </a:prstGeom>
        </p:spPr>
        <p:txBody>
          <a:bodyPr wrap="square">
            <a:spAutoFit/>
          </a:bodyPr>
          <a:lstStyle/>
          <a:p>
            <a:r>
              <a:rPr lang="en-US">
                <a:solidFill>
                  <a:srgbClr val="171717"/>
                </a:solidFill>
                <a:latin typeface="Segoe UI" panose="020B0502040204020203" pitchFamily="34" charset="0"/>
              </a:rPr>
              <a:t>Use the </a:t>
            </a:r>
            <a:r>
              <a:rPr lang="en-US" sz="2400" b="1">
                <a:solidFill>
                  <a:srgbClr val="171717"/>
                </a:solidFill>
                <a:latin typeface="Segoe UI" panose="020B0502040204020203" pitchFamily="34" charset="0"/>
              </a:rPr>
              <a:t>surrogate key </a:t>
            </a:r>
            <a:r>
              <a:rPr lang="en-US">
                <a:solidFill>
                  <a:srgbClr val="171717"/>
                </a:solidFill>
                <a:latin typeface="Segoe UI" panose="020B0502040204020203" pitchFamily="34" charset="0"/>
              </a:rPr>
              <a:t>transformation to add an incrementing key value to each row of data. This is useful when designing dimension tables in a star schema analytical data model. In a star schema, each member in your dimension tables requires a unique key that is a non-business key.</a:t>
            </a:r>
            <a:endParaRPr lang="en-US"/>
          </a:p>
        </p:txBody>
      </p:sp>
      <p:sp>
        <p:nvSpPr>
          <p:cNvPr id="4" name="Rectangle 3"/>
          <p:cNvSpPr/>
          <p:nvPr/>
        </p:nvSpPr>
        <p:spPr>
          <a:xfrm>
            <a:off x="167664" y="1306303"/>
            <a:ext cx="11681435" cy="1200329"/>
          </a:xfrm>
          <a:prstGeom prst="rect">
            <a:avLst/>
          </a:prstGeom>
        </p:spPr>
        <p:txBody>
          <a:bodyPr wrap="square">
            <a:spAutoFit/>
          </a:bodyPr>
          <a:lstStyle/>
          <a:p>
            <a:r>
              <a:rPr lang="en-US" b="1">
                <a:solidFill>
                  <a:srgbClr val="171717"/>
                </a:solidFill>
                <a:latin typeface="Segoe UI" panose="020B0502040204020203" pitchFamily="34" charset="0"/>
              </a:rPr>
              <a:t>Increment keys from existing sources</a:t>
            </a:r>
          </a:p>
          <a:p>
            <a:r>
              <a:rPr lang="en-US">
                <a:solidFill>
                  <a:srgbClr val="171717"/>
                </a:solidFill>
                <a:latin typeface="Segoe UI" panose="020B0502040204020203" pitchFamily="34" charset="0"/>
              </a:rPr>
              <a:t>To start your sequence from a value that exists in a source, we recommend to use a cache sink to save that value and use a derived column transformation to add the two values together. Use a cached lookup to get the output and append it to the generated key. For more information, learn about </a:t>
            </a:r>
            <a:r>
              <a:rPr lang="en-US">
                <a:solidFill>
                  <a:srgbClr val="171717"/>
                </a:solidFill>
                <a:latin typeface="Segoe UI" panose="020B0502040204020203" pitchFamily="34" charset="0"/>
                <a:hlinkClick r:id="rId3"/>
              </a:rPr>
              <a:t>cache sinks</a:t>
            </a:r>
            <a:r>
              <a:rPr lang="en-US">
                <a:solidFill>
                  <a:srgbClr val="171717"/>
                </a:solidFill>
                <a:latin typeface="Segoe UI" panose="020B0502040204020203" pitchFamily="34" charset="0"/>
              </a:rPr>
              <a:t> and </a:t>
            </a:r>
            <a:r>
              <a:rPr lang="en-US">
                <a:solidFill>
                  <a:srgbClr val="171717"/>
                </a:solidFill>
                <a:latin typeface="Segoe UI" panose="020B0502040204020203" pitchFamily="34" charset="0"/>
                <a:hlinkClick r:id="rId4"/>
              </a:rPr>
              <a:t>cached lookups</a:t>
            </a:r>
            <a:r>
              <a:rPr lang="en-US">
                <a:solidFill>
                  <a:srgbClr val="171717"/>
                </a:solidFill>
                <a:latin typeface="Segoe UI" panose="020B0502040204020203" pitchFamily="34" charset="0"/>
              </a:rPr>
              <a:t>.</a:t>
            </a:r>
            <a:endParaRPr lang="en-US" b="0" i="0">
              <a:solidFill>
                <a:srgbClr val="171717"/>
              </a:solidFill>
              <a:effectLst/>
              <a:latin typeface="Segoe UI" panose="020B0502040204020203" pitchFamily="34" charset="0"/>
            </a:endParaRPr>
          </a:p>
        </p:txBody>
      </p:sp>
      <p:pic>
        <p:nvPicPr>
          <p:cNvPr id="5" name="Picture 4"/>
          <p:cNvPicPr>
            <a:picLocks noChangeAspect="1"/>
          </p:cNvPicPr>
          <p:nvPr/>
        </p:nvPicPr>
        <p:blipFill>
          <a:blip r:embed="rId5"/>
          <a:stretch>
            <a:fillRect/>
          </a:stretch>
        </p:blipFill>
        <p:spPr>
          <a:xfrm>
            <a:off x="363170" y="2852556"/>
            <a:ext cx="6190030" cy="3789544"/>
          </a:xfrm>
          <a:prstGeom prst="rect">
            <a:avLst/>
          </a:prstGeom>
        </p:spPr>
      </p:pic>
    </p:spTree>
    <p:extLst>
      <p:ext uri="{BB962C8B-B14F-4D97-AF65-F5344CB8AC3E}">
        <p14:creationId xmlns:p14="http://schemas.microsoft.com/office/powerpoint/2010/main" val="20881793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0578" y="761766"/>
            <a:ext cx="9117521" cy="4965934"/>
          </a:xfrm>
          <a:prstGeom prst="rect">
            <a:avLst/>
          </a:prstGeom>
        </p:spPr>
      </p:pic>
    </p:spTree>
    <p:extLst>
      <p:ext uri="{BB962C8B-B14F-4D97-AF65-F5344CB8AC3E}">
        <p14:creationId xmlns:p14="http://schemas.microsoft.com/office/powerpoint/2010/main" val="4006965898"/>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26626" y="804628"/>
            <a:ext cx="8703174" cy="4110271"/>
          </a:xfrm>
          <a:prstGeom prst="rect">
            <a:avLst/>
          </a:prstGeom>
        </p:spPr>
      </p:pic>
    </p:spTree>
    <p:extLst>
      <p:ext uri="{BB962C8B-B14F-4D97-AF65-F5344CB8AC3E}">
        <p14:creationId xmlns:p14="http://schemas.microsoft.com/office/powerpoint/2010/main" val="156907784"/>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7627" y="350587"/>
            <a:ext cx="6404474" cy="4818313"/>
          </a:xfrm>
          <a:prstGeom prst="rect">
            <a:avLst/>
          </a:prstGeom>
        </p:spPr>
      </p:pic>
      <p:pic>
        <p:nvPicPr>
          <p:cNvPr id="3" name="Picture 2"/>
          <p:cNvPicPr>
            <a:picLocks noChangeAspect="1"/>
          </p:cNvPicPr>
          <p:nvPr/>
        </p:nvPicPr>
        <p:blipFill>
          <a:blip r:embed="rId3"/>
          <a:stretch>
            <a:fillRect/>
          </a:stretch>
        </p:blipFill>
        <p:spPr>
          <a:xfrm>
            <a:off x="6801937" y="350587"/>
            <a:ext cx="5199563" cy="4818313"/>
          </a:xfrm>
          <a:prstGeom prst="rect">
            <a:avLst/>
          </a:prstGeom>
        </p:spPr>
      </p:pic>
    </p:spTree>
    <p:extLst>
      <p:ext uri="{BB962C8B-B14F-4D97-AF65-F5344CB8AC3E}">
        <p14:creationId xmlns:p14="http://schemas.microsoft.com/office/powerpoint/2010/main" val="1075276400"/>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68300" y="571500"/>
            <a:ext cx="10579100" cy="5524500"/>
          </a:xfrm>
          <a:prstGeom prst="rect">
            <a:avLst/>
          </a:prstGeom>
        </p:spPr>
      </p:pic>
    </p:spTree>
    <p:extLst>
      <p:ext uri="{BB962C8B-B14F-4D97-AF65-F5344CB8AC3E}">
        <p14:creationId xmlns:p14="http://schemas.microsoft.com/office/powerpoint/2010/main" val="161727050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31184" y="289579"/>
            <a:ext cx="5744377" cy="4153480"/>
          </a:xfrm>
          <a:prstGeom prst="rect">
            <a:avLst/>
          </a:prstGeom>
        </p:spPr>
      </p:pic>
      <p:pic>
        <p:nvPicPr>
          <p:cNvPr id="3" name="Picture 2"/>
          <p:cNvPicPr>
            <a:picLocks noChangeAspect="1"/>
          </p:cNvPicPr>
          <p:nvPr/>
        </p:nvPicPr>
        <p:blipFill>
          <a:blip r:embed="rId3"/>
          <a:stretch>
            <a:fillRect/>
          </a:stretch>
        </p:blipFill>
        <p:spPr>
          <a:xfrm>
            <a:off x="7327946" y="481362"/>
            <a:ext cx="3648584" cy="2353003"/>
          </a:xfrm>
          <a:prstGeom prst="rect">
            <a:avLst/>
          </a:prstGeom>
        </p:spPr>
      </p:pic>
      <p:sp>
        <p:nvSpPr>
          <p:cNvPr id="4" name="TextBox 3"/>
          <p:cNvSpPr txBox="1"/>
          <p:nvPr/>
        </p:nvSpPr>
        <p:spPr>
          <a:xfrm>
            <a:off x="7051589" y="3344562"/>
            <a:ext cx="4547287" cy="2031325"/>
          </a:xfrm>
          <a:prstGeom prst="rect">
            <a:avLst/>
          </a:prstGeom>
          <a:noFill/>
        </p:spPr>
        <p:txBody>
          <a:bodyPr wrap="square" rtlCol="0">
            <a:spAutoFit/>
          </a:bodyPr>
          <a:lstStyle/>
          <a:p>
            <a:r>
              <a:rPr lang="en-US" smtClean="0"/>
              <a:t>Setting up integration service is pretty simple go to integration runtimes and click new and selsct self hosted IR. Go with manual setup instead of express as it is more in our control</a:t>
            </a:r>
          </a:p>
          <a:p>
            <a:endParaRPr lang="en-US"/>
          </a:p>
          <a:p>
            <a:r>
              <a:rPr lang="en-US" smtClean="0"/>
              <a:t>Download the self hosted software and install in client system and givge key to register </a:t>
            </a:r>
          </a:p>
        </p:txBody>
      </p:sp>
    </p:spTree>
    <p:extLst>
      <p:ext uri="{BB962C8B-B14F-4D97-AF65-F5344CB8AC3E}">
        <p14:creationId xmlns:p14="http://schemas.microsoft.com/office/powerpoint/2010/main" val="2453861626"/>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3826" y="196560"/>
            <a:ext cx="7144747" cy="4153480"/>
          </a:xfrm>
          <a:prstGeom prst="rect">
            <a:avLst/>
          </a:prstGeom>
        </p:spPr>
      </p:pic>
      <p:pic>
        <p:nvPicPr>
          <p:cNvPr id="3" name="Picture 2"/>
          <p:cNvPicPr>
            <a:picLocks noChangeAspect="1"/>
          </p:cNvPicPr>
          <p:nvPr/>
        </p:nvPicPr>
        <p:blipFill>
          <a:blip r:embed="rId3"/>
          <a:stretch>
            <a:fillRect/>
          </a:stretch>
        </p:blipFill>
        <p:spPr>
          <a:xfrm>
            <a:off x="8310318" y="574381"/>
            <a:ext cx="3496163" cy="4210638"/>
          </a:xfrm>
          <a:prstGeom prst="rect">
            <a:avLst/>
          </a:prstGeom>
        </p:spPr>
      </p:pic>
    </p:spTree>
    <p:extLst>
      <p:ext uri="{BB962C8B-B14F-4D97-AF65-F5344CB8AC3E}">
        <p14:creationId xmlns:p14="http://schemas.microsoft.com/office/powerpoint/2010/main" val="647665917"/>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1520" y="396944"/>
            <a:ext cx="10657183" cy="4887290"/>
          </a:xfrm>
          <a:prstGeom prst="rect">
            <a:avLst/>
          </a:prstGeom>
        </p:spPr>
      </p:pic>
      <p:sp>
        <p:nvSpPr>
          <p:cNvPr id="3" name="TextBox 2"/>
          <p:cNvSpPr txBox="1"/>
          <p:nvPr/>
        </p:nvSpPr>
        <p:spPr>
          <a:xfrm>
            <a:off x="518984" y="4637903"/>
            <a:ext cx="10519719" cy="646331"/>
          </a:xfrm>
          <a:prstGeom prst="rect">
            <a:avLst/>
          </a:prstGeom>
          <a:noFill/>
        </p:spPr>
        <p:txBody>
          <a:bodyPr wrap="square" rtlCol="0">
            <a:spAutoFit/>
          </a:bodyPr>
          <a:lstStyle/>
          <a:p>
            <a:r>
              <a:rPr lang="en-US" smtClean="0"/>
              <a:t>How we are going to prompt this pipelines to test and uat?</a:t>
            </a:r>
          </a:p>
          <a:p>
            <a:endParaRPr lang="en-US"/>
          </a:p>
        </p:txBody>
      </p:sp>
    </p:spTree>
    <p:extLst>
      <p:ext uri="{BB962C8B-B14F-4D97-AF65-F5344CB8AC3E}">
        <p14:creationId xmlns:p14="http://schemas.microsoft.com/office/powerpoint/2010/main" val="165759083"/>
      </p:ext>
    </p:extLst>
  </p:cSld>
  <p:clrMapOvr>
    <a:masterClrMapping/>
  </p:clrMapOvr>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50900" y="837907"/>
            <a:ext cx="8935005" cy="4191585"/>
          </a:xfrm>
          <a:prstGeom prst="rect">
            <a:avLst/>
          </a:prstGeom>
        </p:spPr>
      </p:pic>
    </p:spTree>
    <p:extLst>
      <p:ext uri="{BB962C8B-B14F-4D97-AF65-F5344CB8AC3E}">
        <p14:creationId xmlns:p14="http://schemas.microsoft.com/office/powerpoint/2010/main" val="123850517"/>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8744" y="156716"/>
            <a:ext cx="11545911" cy="6392167"/>
          </a:xfrm>
          <a:prstGeom prst="rect">
            <a:avLst/>
          </a:prstGeom>
        </p:spPr>
      </p:pic>
    </p:spTree>
    <p:extLst>
      <p:ext uri="{BB962C8B-B14F-4D97-AF65-F5344CB8AC3E}">
        <p14:creationId xmlns:p14="http://schemas.microsoft.com/office/powerpoint/2010/main" val="747846767"/>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808965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5727" y="242814"/>
            <a:ext cx="5776132" cy="2673381"/>
          </a:xfrm>
          <a:prstGeom prst="rect">
            <a:avLst/>
          </a:prstGeom>
        </p:spPr>
      </p:pic>
      <p:pic>
        <p:nvPicPr>
          <p:cNvPr id="3" name="Picture 2"/>
          <p:cNvPicPr>
            <a:picLocks noChangeAspect="1"/>
          </p:cNvPicPr>
          <p:nvPr/>
        </p:nvPicPr>
        <p:blipFill>
          <a:blip r:embed="rId3"/>
          <a:stretch>
            <a:fillRect/>
          </a:stretch>
        </p:blipFill>
        <p:spPr>
          <a:xfrm>
            <a:off x="6687714" y="242814"/>
            <a:ext cx="4763165" cy="2961705"/>
          </a:xfrm>
          <a:prstGeom prst="rect">
            <a:avLst/>
          </a:prstGeom>
        </p:spPr>
      </p:pic>
      <p:sp>
        <p:nvSpPr>
          <p:cNvPr id="4" name="TextBox 3"/>
          <p:cNvSpPr txBox="1"/>
          <p:nvPr/>
        </p:nvSpPr>
        <p:spPr>
          <a:xfrm>
            <a:off x="321276" y="3434134"/>
            <a:ext cx="11730681" cy="646331"/>
          </a:xfrm>
          <a:prstGeom prst="rect">
            <a:avLst/>
          </a:prstGeom>
          <a:noFill/>
        </p:spPr>
        <p:txBody>
          <a:bodyPr wrap="square" rtlCol="0">
            <a:spAutoFit/>
          </a:bodyPr>
          <a:lstStyle/>
          <a:p>
            <a:r>
              <a:rPr lang="en-US" smtClean="0"/>
              <a:t>If u are maintain 1 node then if that node fails then it will be bottleneck so it is better to have multiple nodes for IR to configure the nodes we have to enable the remote access in configuration manager and add the nodes</a:t>
            </a:r>
            <a:endParaRPr lang="en-US"/>
          </a:p>
        </p:txBody>
      </p:sp>
      <p:pic>
        <p:nvPicPr>
          <p:cNvPr id="5" name="Picture 4"/>
          <p:cNvPicPr>
            <a:picLocks noChangeAspect="1"/>
          </p:cNvPicPr>
          <p:nvPr/>
        </p:nvPicPr>
        <p:blipFill>
          <a:blip r:embed="rId4"/>
          <a:stretch>
            <a:fillRect/>
          </a:stretch>
        </p:blipFill>
        <p:spPr>
          <a:xfrm>
            <a:off x="402242" y="4220508"/>
            <a:ext cx="3677163" cy="1957870"/>
          </a:xfrm>
          <a:prstGeom prst="rect">
            <a:avLst/>
          </a:prstGeom>
        </p:spPr>
      </p:pic>
      <p:sp>
        <p:nvSpPr>
          <p:cNvPr id="6" name="TextBox 5"/>
          <p:cNvSpPr txBox="1"/>
          <p:nvPr/>
        </p:nvSpPr>
        <p:spPr>
          <a:xfrm>
            <a:off x="5667632" y="4220508"/>
            <a:ext cx="5272217" cy="646331"/>
          </a:xfrm>
          <a:prstGeom prst="rect">
            <a:avLst/>
          </a:prstGeom>
          <a:noFill/>
        </p:spPr>
        <p:txBody>
          <a:bodyPr wrap="square" rtlCol="0">
            <a:spAutoFit/>
          </a:bodyPr>
          <a:lstStyle/>
          <a:p>
            <a:r>
              <a:rPr lang="en-US" smtClean="0"/>
              <a:t>Shared self hosted IR : In IR we have a sharing option  there click on grant permission to another data factory </a:t>
            </a:r>
            <a:endParaRPr lang="en-US"/>
          </a:p>
        </p:txBody>
      </p:sp>
    </p:spTree>
    <p:extLst>
      <p:ext uri="{BB962C8B-B14F-4D97-AF65-F5344CB8AC3E}">
        <p14:creationId xmlns:p14="http://schemas.microsoft.com/office/powerpoint/2010/main" val="1528304650"/>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09885" y="179858"/>
            <a:ext cx="5646867" cy="369332"/>
          </a:xfrm>
          <a:prstGeom prst="rect">
            <a:avLst/>
          </a:prstGeom>
        </p:spPr>
        <p:txBody>
          <a:bodyPr wrap="none">
            <a:spAutoFit/>
          </a:bodyPr>
          <a:lstStyle/>
          <a:p>
            <a:r>
              <a:rPr lang="en-US" b="1">
                <a:solidFill>
                  <a:srgbClr val="171717"/>
                </a:solidFill>
                <a:latin typeface="Segoe UI" panose="020B0502040204020203" pitchFamily="34" charset="0"/>
              </a:rPr>
              <a:t>Parameterize linked services in Azure Data Factory</a:t>
            </a:r>
            <a:endParaRPr lang="en-US"/>
          </a:p>
        </p:txBody>
      </p:sp>
      <p:sp>
        <p:nvSpPr>
          <p:cNvPr id="3" name="Rectangle 2"/>
          <p:cNvSpPr/>
          <p:nvPr/>
        </p:nvSpPr>
        <p:spPr>
          <a:xfrm>
            <a:off x="329512" y="752382"/>
            <a:ext cx="11582401" cy="1477328"/>
          </a:xfrm>
          <a:prstGeom prst="rect">
            <a:avLst/>
          </a:prstGeom>
        </p:spPr>
        <p:txBody>
          <a:bodyPr wrap="square">
            <a:spAutoFit/>
          </a:bodyPr>
          <a:lstStyle/>
          <a:p>
            <a:r>
              <a:rPr lang="en-US">
                <a:solidFill>
                  <a:srgbClr val="171717"/>
                </a:solidFill>
                <a:latin typeface="Segoe UI" panose="020B0502040204020203" pitchFamily="34" charset="0"/>
              </a:rPr>
              <a:t>You can now parameterize a linked service and pass dynamic values at run time. For example, if you want to connect to different databases on the same logical SQL server, you can now parameterize the database name in the linked service definition. This prevents you from having to create a linked service for each database on the logical SQL server. You can parameterize other properties in the linked service definition as well - for example, </a:t>
            </a:r>
            <a:r>
              <a:rPr lang="en-US" i="1">
                <a:solidFill>
                  <a:srgbClr val="171717"/>
                </a:solidFill>
                <a:latin typeface="Segoe UI" panose="020B0502040204020203" pitchFamily="34" charset="0"/>
              </a:rPr>
              <a:t>User name.</a:t>
            </a:r>
            <a:endParaRPr lang="en-US"/>
          </a:p>
        </p:txBody>
      </p:sp>
      <p:pic>
        <p:nvPicPr>
          <p:cNvPr id="4" name="Picture 3"/>
          <p:cNvPicPr>
            <a:picLocks noChangeAspect="1"/>
          </p:cNvPicPr>
          <p:nvPr/>
        </p:nvPicPr>
        <p:blipFill>
          <a:blip r:embed="rId2"/>
          <a:stretch>
            <a:fillRect/>
          </a:stretch>
        </p:blipFill>
        <p:spPr>
          <a:xfrm>
            <a:off x="411288" y="2333460"/>
            <a:ext cx="3115110" cy="3713113"/>
          </a:xfrm>
          <a:prstGeom prst="rect">
            <a:avLst/>
          </a:prstGeom>
        </p:spPr>
      </p:pic>
      <p:pic>
        <p:nvPicPr>
          <p:cNvPr id="5" name="Picture 4"/>
          <p:cNvPicPr>
            <a:picLocks noChangeAspect="1"/>
          </p:cNvPicPr>
          <p:nvPr/>
        </p:nvPicPr>
        <p:blipFill>
          <a:blip r:embed="rId3"/>
          <a:stretch>
            <a:fillRect/>
          </a:stretch>
        </p:blipFill>
        <p:spPr>
          <a:xfrm>
            <a:off x="4883378" y="2647248"/>
            <a:ext cx="5822722" cy="3169351"/>
          </a:xfrm>
          <a:prstGeom prst="rect">
            <a:avLst/>
          </a:prstGeom>
        </p:spPr>
      </p:pic>
    </p:spTree>
    <p:extLst>
      <p:ext uri="{BB962C8B-B14F-4D97-AF65-F5344CB8AC3E}">
        <p14:creationId xmlns:p14="http://schemas.microsoft.com/office/powerpoint/2010/main" val="1064852913"/>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3026" y="209489"/>
            <a:ext cx="7144747" cy="876422"/>
          </a:xfrm>
          <a:prstGeom prst="rect">
            <a:avLst/>
          </a:prstGeom>
        </p:spPr>
      </p:pic>
      <p:pic>
        <p:nvPicPr>
          <p:cNvPr id="3" name="Picture 2"/>
          <p:cNvPicPr>
            <a:picLocks noChangeAspect="1"/>
          </p:cNvPicPr>
          <p:nvPr/>
        </p:nvPicPr>
        <p:blipFill>
          <a:blip r:embed="rId3"/>
          <a:stretch>
            <a:fillRect/>
          </a:stretch>
        </p:blipFill>
        <p:spPr>
          <a:xfrm>
            <a:off x="263026" y="1285666"/>
            <a:ext cx="5629774" cy="3845134"/>
          </a:xfrm>
          <a:prstGeom prst="rect">
            <a:avLst/>
          </a:prstGeom>
        </p:spPr>
      </p:pic>
      <p:pic>
        <p:nvPicPr>
          <p:cNvPr id="4" name="Picture 3"/>
          <p:cNvPicPr>
            <a:picLocks noChangeAspect="1"/>
          </p:cNvPicPr>
          <p:nvPr/>
        </p:nvPicPr>
        <p:blipFill>
          <a:blip r:embed="rId4"/>
          <a:stretch>
            <a:fillRect/>
          </a:stretch>
        </p:blipFill>
        <p:spPr>
          <a:xfrm>
            <a:off x="6074273" y="1539666"/>
            <a:ext cx="5774827" cy="2838846"/>
          </a:xfrm>
          <a:prstGeom prst="rect">
            <a:avLst/>
          </a:prstGeom>
        </p:spPr>
      </p:pic>
      <p:sp>
        <p:nvSpPr>
          <p:cNvPr id="5" name="TextBox 4"/>
          <p:cNvSpPr txBox="1"/>
          <p:nvPr/>
        </p:nvSpPr>
        <p:spPr>
          <a:xfrm>
            <a:off x="482600" y="5448300"/>
            <a:ext cx="9690100" cy="923330"/>
          </a:xfrm>
          <a:prstGeom prst="rect">
            <a:avLst/>
          </a:prstGeom>
          <a:noFill/>
        </p:spPr>
        <p:txBody>
          <a:bodyPr wrap="square" rtlCol="0">
            <a:spAutoFit/>
          </a:bodyPr>
          <a:lstStyle/>
          <a:p>
            <a:r>
              <a:rPr lang="en-US" smtClean="0"/>
              <a:t>Created parameter called table name to pass the table name dynamically within the dataset scope and created another parameter called dbname at dataset level scope. So that I can pass the parameter at pipeline level that pass the dbname</a:t>
            </a:r>
            <a:endParaRPr lang="en-US"/>
          </a:p>
        </p:txBody>
      </p:sp>
    </p:spTree>
    <p:extLst>
      <p:ext uri="{BB962C8B-B14F-4D97-AF65-F5344CB8AC3E}">
        <p14:creationId xmlns:p14="http://schemas.microsoft.com/office/powerpoint/2010/main" val="164535978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95300" y="533400"/>
            <a:ext cx="10896600" cy="923330"/>
          </a:xfrm>
          <a:prstGeom prst="rect">
            <a:avLst/>
          </a:prstGeom>
          <a:noFill/>
        </p:spPr>
        <p:txBody>
          <a:bodyPr wrap="square" rtlCol="0">
            <a:spAutoFit/>
          </a:bodyPr>
          <a:lstStyle/>
          <a:p>
            <a:r>
              <a:rPr lang="en-US"/>
              <a:t>You can use parameters to pass external values into pipelines, datasets, linked services, and data flows. Once the parameter has been passed into the resource, it cannot be changed. By parameterizing resources, you can reuse them with different values each time.</a:t>
            </a:r>
          </a:p>
        </p:txBody>
      </p:sp>
      <p:pic>
        <p:nvPicPr>
          <p:cNvPr id="3" name="Picture 2"/>
          <p:cNvPicPr>
            <a:picLocks noChangeAspect="1"/>
          </p:cNvPicPr>
          <p:nvPr/>
        </p:nvPicPr>
        <p:blipFill>
          <a:blip r:embed="rId2"/>
          <a:stretch>
            <a:fillRect/>
          </a:stretch>
        </p:blipFill>
        <p:spPr>
          <a:xfrm>
            <a:off x="1717349" y="1949288"/>
            <a:ext cx="6842451" cy="2889412"/>
          </a:xfrm>
          <a:prstGeom prst="rect">
            <a:avLst/>
          </a:prstGeom>
        </p:spPr>
      </p:pic>
    </p:spTree>
    <p:extLst>
      <p:ext uri="{BB962C8B-B14F-4D97-AF65-F5344CB8AC3E}">
        <p14:creationId xmlns:p14="http://schemas.microsoft.com/office/powerpoint/2010/main" val="18263589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3038" y="371282"/>
            <a:ext cx="4820323" cy="2762636"/>
          </a:xfrm>
          <a:prstGeom prst="rect">
            <a:avLst/>
          </a:prstGeom>
        </p:spPr>
      </p:pic>
      <p:pic>
        <p:nvPicPr>
          <p:cNvPr id="3" name="Picture 2"/>
          <p:cNvPicPr>
            <a:picLocks noChangeAspect="1"/>
          </p:cNvPicPr>
          <p:nvPr/>
        </p:nvPicPr>
        <p:blipFill>
          <a:blip r:embed="rId3"/>
          <a:stretch>
            <a:fillRect/>
          </a:stretch>
        </p:blipFill>
        <p:spPr>
          <a:xfrm>
            <a:off x="6502081" y="447493"/>
            <a:ext cx="4572638" cy="2686425"/>
          </a:xfrm>
          <a:prstGeom prst="rect">
            <a:avLst/>
          </a:prstGeom>
        </p:spPr>
      </p:pic>
      <p:pic>
        <p:nvPicPr>
          <p:cNvPr id="4" name="Picture 3"/>
          <p:cNvPicPr>
            <a:picLocks noChangeAspect="1"/>
          </p:cNvPicPr>
          <p:nvPr/>
        </p:nvPicPr>
        <p:blipFill>
          <a:blip r:embed="rId4"/>
          <a:stretch>
            <a:fillRect/>
          </a:stretch>
        </p:blipFill>
        <p:spPr>
          <a:xfrm>
            <a:off x="333038" y="3776471"/>
            <a:ext cx="4467849" cy="2734057"/>
          </a:xfrm>
          <a:prstGeom prst="rect">
            <a:avLst/>
          </a:prstGeom>
        </p:spPr>
      </p:pic>
      <p:pic>
        <p:nvPicPr>
          <p:cNvPr id="5" name="Picture 4"/>
          <p:cNvPicPr>
            <a:picLocks noChangeAspect="1"/>
          </p:cNvPicPr>
          <p:nvPr/>
        </p:nvPicPr>
        <p:blipFill>
          <a:blip r:embed="rId5"/>
          <a:stretch>
            <a:fillRect/>
          </a:stretch>
        </p:blipFill>
        <p:spPr>
          <a:xfrm>
            <a:off x="6625913" y="3890787"/>
            <a:ext cx="4525006" cy="2619741"/>
          </a:xfrm>
          <a:prstGeom prst="rect">
            <a:avLst/>
          </a:prstGeom>
        </p:spPr>
      </p:pic>
      <p:cxnSp>
        <p:nvCxnSpPr>
          <p:cNvPr id="7" name="Straight Arrow Connector 6"/>
          <p:cNvCxnSpPr/>
          <p:nvPr/>
        </p:nvCxnSpPr>
        <p:spPr>
          <a:xfrm>
            <a:off x="5435600" y="1257300"/>
            <a:ext cx="749300" cy="762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p:cNvCxnSpPr/>
          <p:nvPr/>
        </p:nvCxnSpPr>
        <p:spPr>
          <a:xfrm flipV="1">
            <a:off x="11366500" y="1422400"/>
            <a:ext cx="495300" cy="25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V="1">
            <a:off x="5245100" y="4775200"/>
            <a:ext cx="1256981" cy="50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675489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417" y="199078"/>
            <a:ext cx="8114270" cy="369332"/>
          </a:xfrm>
          <a:prstGeom prst="rect">
            <a:avLst/>
          </a:prstGeom>
          <a:noFill/>
        </p:spPr>
        <p:txBody>
          <a:bodyPr wrap="square" rtlCol="0">
            <a:spAutoFit/>
          </a:bodyPr>
          <a:lstStyle/>
          <a:p>
            <a:r>
              <a:rPr lang="en-US" b="1" smtClean="0"/>
              <a:t>                                                       Global </a:t>
            </a:r>
            <a:r>
              <a:rPr lang="en-US" b="1"/>
              <a:t>parameters in Azure Data Factory</a:t>
            </a:r>
            <a:endParaRPr lang="en-US"/>
          </a:p>
        </p:txBody>
      </p:sp>
      <p:sp>
        <p:nvSpPr>
          <p:cNvPr id="3" name="TextBox 2"/>
          <p:cNvSpPr txBox="1"/>
          <p:nvPr/>
        </p:nvSpPr>
        <p:spPr>
          <a:xfrm>
            <a:off x="321276" y="568410"/>
            <a:ext cx="11046941" cy="1200329"/>
          </a:xfrm>
          <a:prstGeom prst="rect">
            <a:avLst/>
          </a:prstGeom>
          <a:noFill/>
        </p:spPr>
        <p:txBody>
          <a:bodyPr wrap="square" rtlCol="0">
            <a:spAutoFit/>
          </a:bodyPr>
          <a:lstStyle/>
          <a:p>
            <a:r>
              <a:rPr lang="en-US"/>
              <a:t>Global parameters are constants across a data factory that can be consumed by a pipeline in any expression. They're useful when you have multiple pipelines with identical parameter names and values. When promoting a data factory using the continuous integration and deployment process (CI/CD), you can override these parameters in each environment.</a:t>
            </a:r>
          </a:p>
        </p:txBody>
      </p:sp>
      <p:pic>
        <p:nvPicPr>
          <p:cNvPr id="4" name="Picture 3"/>
          <p:cNvPicPr>
            <a:picLocks noChangeAspect="1"/>
          </p:cNvPicPr>
          <p:nvPr/>
        </p:nvPicPr>
        <p:blipFill>
          <a:blip r:embed="rId2"/>
          <a:stretch>
            <a:fillRect/>
          </a:stretch>
        </p:blipFill>
        <p:spPr>
          <a:xfrm>
            <a:off x="395417" y="1934106"/>
            <a:ext cx="5307199" cy="3467584"/>
          </a:xfrm>
          <a:prstGeom prst="rect">
            <a:avLst/>
          </a:prstGeom>
        </p:spPr>
      </p:pic>
      <p:pic>
        <p:nvPicPr>
          <p:cNvPr id="5" name="Picture 4"/>
          <p:cNvPicPr>
            <a:picLocks noChangeAspect="1"/>
          </p:cNvPicPr>
          <p:nvPr/>
        </p:nvPicPr>
        <p:blipFill>
          <a:blip r:embed="rId3"/>
          <a:stretch>
            <a:fillRect/>
          </a:stretch>
        </p:blipFill>
        <p:spPr>
          <a:xfrm>
            <a:off x="5905203" y="1934106"/>
            <a:ext cx="5208968" cy="2610214"/>
          </a:xfrm>
          <a:prstGeom prst="rect">
            <a:avLst/>
          </a:prstGeom>
        </p:spPr>
      </p:pic>
    </p:spTree>
    <p:extLst>
      <p:ext uri="{BB962C8B-B14F-4D97-AF65-F5344CB8AC3E}">
        <p14:creationId xmlns:p14="http://schemas.microsoft.com/office/powerpoint/2010/main" val="402582748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75007" y="442422"/>
            <a:ext cx="11147093" cy="5894878"/>
          </a:xfrm>
          <a:prstGeom prst="rect">
            <a:avLst/>
          </a:prstGeom>
        </p:spPr>
      </p:pic>
    </p:spTree>
    <p:extLst>
      <p:ext uri="{BB962C8B-B14F-4D97-AF65-F5344CB8AC3E}">
        <p14:creationId xmlns:p14="http://schemas.microsoft.com/office/powerpoint/2010/main" val="25991738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53270" y="442575"/>
            <a:ext cx="10964029" cy="3202325"/>
          </a:xfrm>
          <a:prstGeom prst="rect">
            <a:avLst/>
          </a:prstGeom>
        </p:spPr>
      </p:pic>
      <p:pic>
        <p:nvPicPr>
          <p:cNvPr id="3" name="Picture 2"/>
          <p:cNvPicPr>
            <a:picLocks noChangeAspect="1"/>
          </p:cNvPicPr>
          <p:nvPr/>
        </p:nvPicPr>
        <p:blipFill>
          <a:blip r:embed="rId3"/>
          <a:stretch>
            <a:fillRect/>
          </a:stretch>
        </p:blipFill>
        <p:spPr>
          <a:xfrm>
            <a:off x="453270" y="3771900"/>
            <a:ext cx="10964029" cy="2832100"/>
          </a:xfrm>
          <a:prstGeom prst="rect">
            <a:avLst/>
          </a:prstGeom>
        </p:spPr>
      </p:pic>
    </p:spTree>
    <p:extLst>
      <p:ext uri="{BB962C8B-B14F-4D97-AF65-F5344CB8AC3E}">
        <p14:creationId xmlns:p14="http://schemas.microsoft.com/office/powerpoint/2010/main" val="23599754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709373" y="113956"/>
            <a:ext cx="5389296" cy="369332"/>
          </a:xfrm>
          <a:prstGeom prst="rect">
            <a:avLst/>
          </a:prstGeom>
        </p:spPr>
        <p:txBody>
          <a:bodyPr wrap="none">
            <a:spAutoFit/>
          </a:bodyPr>
          <a:lstStyle/>
          <a:p>
            <a:r>
              <a:rPr lang="en-US" b="1">
                <a:solidFill>
                  <a:srgbClr val="171717"/>
                </a:solidFill>
                <a:latin typeface="Segoe UI" panose="020B0502040204020203" pitchFamily="34" charset="0"/>
              </a:rPr>
              <a:t>Expressions and functions in Azure Data Factory</a:t>
            </a:r>
            <a:endParaRPr lang="en-US"/>
          </a:p>
        </p:txBody>
      </p:sp>
      <p:pic>
        <p:nvPicPr>
          <p:cNvPr id="3" name="Picture 2"/>
          <p:cNvPicPr>
            <a:picLocks noChangeAspect="1"/>
          </p:cNvPicPr>
          <p:nvPr/>
        </p:nvPicPr>
        <p:blipFill>
          <a:blip r:embed="rId2"/>
          <a:stretch>
            <a:fillRect/>
          </a:stretch>
        </p:blipFill>
        <p:spPr>
          <a:xfrm>
            <a:off x="335721" y="752387"/>
            <a:ext cx="5249534" cy="3096057"/>
          </a:xfrm>
          <a:prstGeom prst="rect">
            <a:avLst/>
          </a:prstGeom>
        </p:spPr>
      </p:pic>
      <p:pic>
        <p:nvPicPr>
          <p:cNvPr id="4" name="Picture 3"/>
          <p:cNvPicPr>
            <a:picLocks noChangeAspect="1"/>
          </p:cNvPicPr>
          <p:nvPr/>
        </p:nvPicPr>
        <p:blipFill>
          <a:blip r:embed="rId3"/>
          <a:stretch>
            <a:fillRect/>
          </a:stretch>
        </p:blipFill>
        <p:spPr>
          <a:xfrm>
            <a:off x="5689600" y="752387"/>
            <a:ext cx="6260847" cy="5623013"/>
          </a:xfrm>
          <a:prstGeom prst="rect">
            <a:avLst/>
          </a:prstGeom>
        </p:spPr>
      </p:pic>
      <p:pic>
        <p:nvPicPr>
          <p:cNvPr id="5" name="Picture 4"/>
          <p:cNvPicPr>
            <a:picLocks noChangeAspect="1"/>
          </p:cNvPicPr>
          <p:nvPr/>
        </p:nvPicPr>
        <p:blipFill>
          <a:blip r:embed="rId4"/>
          <a:stretch>
            <a:fillRect/>
          </a:stretch>
        </p:blipFill>
        <p:spPr>
          <a:xfrm>
            <a:off x="140759" y="4325122"/>
            <a:ext cx="5639458" cy="1542277"/>
          </a:xfrm>
          <a:prstGeom prst="rect">
            <a:avLst/>
          </a:prstGeom>
        </p:spPr>
      </p:pic>
    </p:spTree>
    <p:extLst>
      <p:ext uri="{BB962C8B-B14F-4D97-AF65-F5344CB8AC3E}">
        <p14:creationId xmlns:p14="http://schemas.microsoft.com/office/powerpoint/2010/main" val="125208301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41003" y="122194"/>
            <a:ext cx="5627181" cy="369332"/>
          </a:xfrm>
          <a:prstGeom prst="rect">
            <a:avLst/>
          </a:prstGeom>
        </p:spPr>
        <p:txBody>
          <a:bodyPr wrap="none">
            <a:spAutoFit/>
          </a:bodyPr>
          <a:lstStyle/>
          <a:p>
            <a:r>
              <a:rPr lang="en-US" b="1">
                <a:solidFill>
                  <a:srgbClr val="171717"/>
                </a:solidFill>
                <a:latin typeface="Segoe UI" panose="020B0502040204020203" pitchFamily="34" charset="0"/>
              </a:rPr>
              <a:t>System variables supported by Azure Data Factory</a:t>
            </a:r>
            <a:endParaRPr lang="en-US"/>
          </a:p>
        </p:txBody>
      </p:sp>
      <p:sp>
        <p:nvSpPr>
          <p:cNvPr id="3" name="TextBox 2"/>
          <p:cNvSpPr txBox="1"/>
          <p:nvPr/>
        </p:nvSpPr>
        <p:spPr>
          <a:xfrm>
            <a:off x="247135" y="609600"/>
            <a:ext cx="11376454" cy="646331"/>
          </a:xfrm>
          <a:prstGeom prst="rect">
            <a:avLst/>
          </a:prstGeom>
          <a:noFill/>
        </p:spPr>
        <p:txBody>
          <a:bodyPr wrap="square" rtlCol="0">
            <a:spAutoFit/>
          </a:bodyPr>
          <a:lstStyle/>
          <a:p>
            <a:r>
              <a:rPr lang="en-US"/>
              <a:t>This article describes system variables supported by Azure Data Factory. You can use these variables in expressions when defining Data Factory entities.</a:t>
            </a:r>
          </a:p>
        </p:txBody>
      </p:sp>
      <p:pic>
        <p:nvPicPr>
          <p:cNvPr id="4" name="Picture 3"/>
          <p:cNvPicPr>
            <a:picLocks noChangeAspect="1"/>
          </p:cNvPicPr>
          <p:nvPr/>
        </p:nvPicPr>
        <p:blipFill>
          <a:blip r:embed="rId2"/>
          <a:stretch>
            <a:fillRect/>
          </a:stretch>
        </p:blipFill>
        <p:spPr>
          <a:xfrm>
            <a:off x="315097" y="2883243"/>
            <a:ext cx="5552303" cy="3556022"/>
          </a:xfrm>
          <a:prstGeom prst="rect">
            <a:avLst/>
          </a:prstGeom>
        </p:spPr>
      </p:pic>
      <p:pic>
        <p:nvPicPr>
          <p:cNvPr id="5" name="Picture 4"/>
          <p:cNvPicPr>
            <a:picLocks noChangeAspect="1"/>
          </p:cNvPicPr>
          <p:nvPr/>
        </p:nvPicPr>
        <p:blipFill>
          <a:blip r:embed="rId3"/>
          <a:stretch>
            <a:fillRect/>
          </a:stretch>
        </p:blipFill>
        <p:spPr>
          <a:xfrm>
            <a:off x="5935362" y="1154003"/>
            <a:ext cx="5321643" cy="4648849"/>
          </a:xfrm>
          <a:prstGeom prst="rect">
            <a:avLst/>
          </a:prstGeom>
        </p:spPr>
      </p:pic>
      <p:pic>
        <p:nvPicPr>
          <p:cNvPr id="6" name="Picture 5"/>
          <p:cNvPicPr>
            <a:picLocks noChangeAspect="1"/>
          </p:cNvPicPr>
          <p:nvPr/>
        </p:nvPicPr>
        <p:blipFill>
          <a:blip r:embed="rId4"/>
          <a:stretch>
            <a:fillRect/>
          </a:stretch>
        </p:blipFill>
        <p:spPr>
          <a:xfrm>
            <a:off x="315097" y="1305182"/>
            <a:ext cx="4324865" cy="1627312"/>
          </a:xfrm>
          <a:prstGeom prst="rect">
            <a:avLst/>
          </a:prstGeom>
        </p:spPr>
      </p:pic>
    </p:spTree>
    <p:extLst>
      <p:ext uri="{BB962C8B-B14F-4D97-AF65-F5344CB8AC3E}">
        <p14:creationId xmlns:p14="http://schemas.microsoft.com/office/powerpoint/2010/main" val="36528309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90718" y="1819360"/>
            <a:ext cx="6021182" cy="3983336"/>
          </a:xfrm>
          <a:prstGeom prst="rect">
            <a:avLst/>
          </a:prstGeom>
        </p:spPr>
      </p:pic>
      <p:pic>
        <p:nvPicPr>
          <p:cNvPr id="4" name="Picture 3"/>
          <p:cNvPicPr>
            <a:picLocks noChangeAspect="1"/>
          </p:cNvPicPr>
          <p:nvPr/>
        </p:nvPicPr>
        <p:blipFill>
          <a:blip r:embed="rId3"/>
          <a:stretch>
            <a:fillRect/>
          </a:stretch>
        </p:blipFill>
        <p:spPr>
          <a:xfrm>
            <a:off x="6645709" y="1819360"/>
            <a:ext cx="5546291" cy="2438740"/>
          </a:xfrm>
          <a:prstGeom prst="rect">
            <a:avLst/>
          </a:prstGeom>
        </p:spPr>
      </p:pic>
      <p:sp>
        <p:nvSpPr>
          <p:cNvPr id="2" name="TextBox 1"/>
          <p:cNvSpPr txBox="1"/>
          <p:nvPr/>
        </p:nvSpPr>
        <p:spPr>
          <a:xfrm>
            <a:off x="469900" y="609600"/>
            <a:ext cx="5092700" cy="646331"/>
          </a:xfrm>
          <a:prstGeom prst="rect">
            <a:avLst/>
          </a:prstGeom>
          <a:noFill/>
        </p:spPr>
        <p:txBody>
          <a:bodyPr wrap="square" rtlCol="0">
            <a:spAutoFit/>
          </a:bodyPr>
          <a:lstStyle/>
          <a:p>
            <a:r>
              <a:rPr lang="en-US" smtClean="0"/>
              <a:t>Here we have used pipeline predefined parameters to get runtime id and datafactory name</a:t>
            </a:r>
            <a:endParaRPr lang="en-US"/>
          </a:p>
        </p:txBody>
      </p:sp>
      <p:pic>
        <p:nvPicPr>
          <p:cNvPr id="6" name="Picture 5"/>
          <p:cNvPicPr>
            <a:picLocks noChangeAspect="1"/>
          </p:cNvPicPr>
          <p:nvPr/>
        </p:nvPicPr>
        <p:blipFill>
          <a:blip r:embed="rId4"/>
          <a:stretch>
            <a:fillRect/>
          </a:stretch>
        </p:blipFill>
        <p:spPr>
          <a:xfrm>
            <a:off x="7686455" y="3964221"/>
            <a:ext cx="3143689" cy="2152950"/>
          </a:xfrm>
          <a:prstGeom prst="rect">
            <a:avLst/>
          </a:prstGeom>
        </p:spPr>
      </p:pic>
    </p:spTree>
    <p:extLst>
      <p:ext uri="{BB962C8B-B14F-4D97-AF65-F5344CB8AC3E}">
        <p14:creationId xmlns:p14="http://schemas.microsoft.com/office/powerpoint/2010/main" val="38316893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06533" y="17059"/>
            <a:ext cx="6858957" cy="2172003"/>
          </a:xfrm>
          <a:prstGeom prst="rect">
            <a:avLst/>
          </a:prstGeom>
        </p:spPr>
      </p:pic>
      <p:sp>
        <p:nvSpPr>
          <p:cNvPr id="3" name="TextBox 2"/>
          <p:cNvSpPr txBox="1"/>
          <p:nvPr/>
        </p:nvSpPr>
        <p:spPr>
          <a:xfrm>
            <a:off x="3492843" y="2405449"/>
            <a:ext cx="6277232" cy="369332"/>
          </a:xfrm>
          <a:prstGeom prst="rect">
            <a:avLst/>
          </a:prstGeom>
          <a:noFill/>
        </p:spPr>
        <p:txBody>
          <a:bodyPr wrap="square" rtlCol="0">
            <a:spAutoFit/>
          </a:bodyPr>
          <a:lstStyle/>
          <a:p>
            <a:r>
              <a:rPr lang="en-US" b="1"/>
              <a:t>Parameterizing mapping data flows</a:t>
            </a:r>
            <a:endParaRPr lang="en-US"/>
          </a:p>
        </p:txBody>
      </p:sp>
      <p:pic>
        <p:nvPicPr>
          <p:cNvPr id="4" name="Picture 3"/>
          <p:cNvPicPr>
            <a:picLocks noChangeAspect="1"/>
          </p:cNvPicPr>
          <p:nvPr/>
        </p:nvPicPr>
        <p:blipFill>
          <a:blip r:embed="rId3"/>
          <a:stretch>
            <a:fillRect/>
          </a:stretch>
        </p:blipFill>
        <p:spPr>
          <a:xfrm>
            <a:off x="1606533" y="2991168"/>
            <a:ext cx="7001852" cy="2819794"/>
          </a:xfrm>
          <a:prstGeom prst="rect">
            <a:avLst/>
          </a:prstGeom>
        </p:spPr>
      </p:pic>
    </p:spTree>
    <p:extLst>
      <p:ext uri="{BB962C8B-B14F-4D97-AF65-F5344CB8AC3E}">
        <p14:creationId xmlns:p14="http://schemas.microsoft.com/office/powerpoint/2010/main" val="221987834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7708" y="236371"/>
            <a:ext cx="7344800" cy="2991267"/>
          </a:xfrm>
          <a:prstGeom prst="rect">
            <a:avLst/>
          </a:prstGeom>
        </p:spPr>
      </p:pic>
      <p:pic>
        <p:nvPicPr>
          <p:cNvPr id="3" name="Picture 2"/>
          <p:cNvPicPr>
            <a:picLocks noChangeAspect="1"/>
          </p:cNvPicPr>
          <p:nvPr/>
        </p:nvPicPr>
        <p:blipFill>
          <a:blip r:embed="rId3"/>
          <a:stretch>
            <a:fillRect/>
          </a:stretch>
        </p:blipFill>
        <p:spPr>
          <a:xfrm>
            <a:off x="487708" y="3414498"/>
            <a:ext cx="7020905" cy="3077004"/>
          </a:xfrm>
          <a:prstGeom prst="rect">
            <a:avLst/>
          </a:prstGeom>
        </p:spPr>
      </p:pic>
    </p:spTree>
    <p:extLst>
      <p:ext uri="{BB962C8B-B14F-4D97-AF65-F5344CB8AC3E}">
        <p14:creationId xmlns:p14="http://schemas.microsoft.com/office/powerpoint/2010/main" val="13244841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8762" y="582545"/>
            <a:ext cx="4533897" cy="2896004"/>
          </a:xfrm>
          <a:prstGeom prst="rect">
            <a:avLst/>
          </a:prstGeom>
        </p:spPr>
      </p:pic>
      <p:pic>
        <p:nvPicPr>
          <p:cNvPr id="3" name="Picture 2"/>
          <p:cNvPicPr>
            <a:picLocks noChangeAspect="1"/>
          </p:cNvPicPr>
          <p:nvPr/>
        </p:nvPicPr>
        <p:blipFill>
          <a:blip r:embed="rId3"/>
          <a:stretch>
            <a:fillRect/>
          </a:stretch>
        </p:blipFill>
        <p:spPr>
          <a:xfrm>
            <a:off x="4802659" y="440162"/>
            <a:ext cx="7011378" cy="3579903"/>
          </a:xfrm>
          <a:prstGeom prst="rect">
            <a:avLst/>
          </a:prstGeom>
        </p:spPr>
      </p:pic>
      <p:pic>
        <p:nvPicPr>
          <p:cNvPr id="4" name="Picture 3"/>
          <p:cNvPicPr>
            <a:picLocks noChangeAspect="1"/>
          </p:cNvPicPr>
          <p:nvPr/>
        </p:nvPicPr>
        <p:blipFill>
          <a:blip r:embed="rId4"/>
          <a:stretch>
            <a:fillRect/>
          </a:stretch>
        </p:blipFill>
        <p:spPr>
          <a:xfrm>
            <a:off x="5516739" y="4118559"/>
            <a:ext cx="6068272" cy="1924319"/>
          </a:xfrm>
          <a:prstGeom prst="rect">
            <a:avLst/>
          </a:prstGeom>
        </p:spPr>
      </p:pic>
      <p:sp>
        <p:nvSpPr>
          <p:cNvPr id="5" name="TextBox 4"/>
          <p:cNvSpPr txBox="1"/>
          <p:nvPr/>
        </p:nvSpPr>
        <p:spPr>
          <a:xfrm>
            <a:off x="517440" y="4020065"/>
            <a:ext cx="3855308" cy="923330"/>
          </a:xfrm>
          <a:prstGeom prst="rect">
            <a:avLst/>
          </a:prstGeom>
          <a:noFill/>
        </p:spPr>
        <p:txBody>
          <a:bodyPr wrap="square" rtlCol="0">
            <a:spAutoFit/>
          </a:bodyPr>
          <a:lstStyle/>
          <a:p>
            <a:r>
              <a:rPr lang="en-US" smtClean="0"/>
              <a:t>Some of the datastore is listed here and most of the connectors support copy activity but not data flow</a:t>
            </a:r>
            <a:endParaRPr lang="en-US"/>
          </a:p>
        </p:txBody>
      </p:sp>
    </p:spTree>
    <p:extLst>
      <p:ext uri="{BB962C8B-B14F-4D97-AF65-F5344CB8AC3E}">
        <p14:creationId xmlns:p14="http://schemas.microsoft.com/office/powerpoint/2010/main" val="284251465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530111" y="479874"/>
            <a:ext cx="6274342" cy="2411608"/>
          </a:xfrm>
          <a:prstGeom prst="rect">
            <a:avLst/>
          </a:prstGeom>
        </p:spPr>
      </p:pic>
      <p:pic>
        <p:nvPicPr>
          <p:cNvPr id="3" name="Picture 2"/>
          <p:cNvPicPr>
            <a:picLocks noChangeAspect="1"/>
          </p:cNvPicPr>
          <p:nvPr/>
        </p:nvPicPr>
        <p:blipFill>
          <a:blip r:embed="rId3"/>
          <a:stretch>
            <a:fillRect/>
          </a:stretch>
        </p:blipFill>
        <p:spPr>
          <a:xfrm>
            <a:off x="530111" y="3354841"/>
            <a:ext cx="6274342" cy="2619741"/>
          </a:xfrm>
          <a:prstGeom prst="rect">
            <a:avLst/>
          </a:prstGeom>
        </p:spPr>
      </p:pic>
      <p:pic>
        <p:nvPicPr>
          <p:cNvPr id="4" name="Picture 3"/>
          <p:cNvPicPr>
            <a:picLocks noChangeAspect="1"/>
          </p:cNvPicPr>
          <p:nvPr/>
        </p:nvPicPr>
        <p:blipFill>
          <a:blip r:embed="rId4"/>
          <a:stretch>
            <a:fillRect/>
          </a:stretch>
        </p:blipFill>
        <p:spPr>
          <a:xfrm>
            <a:off x="6960262" y="3354841"/>
            <a:ext cx="4753943" cy="1645527"/>
          </a:xfrm>
          <a:prstGeom prst="rect">
            <a:avLst/>
          </a:prstGeom>
        </p:spPr>
      </p:pic>
    </p:spTree>
    <p:extLst>
      <p:ext uri="{BB962C8B-B14F-4D97-AF65-F5344CB8AC3E}">
        <p14:creationId xmlns:p14="http://schemas.microsoft.com/office/powerpoint/2010/main" val="169593957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35903" y="513519"/>
            <a:ext cx="9276940" cy="4831222"/>
          </a:xfrm>
          <a:prstGeom prst="rect">
            <a:avLst/>
          </a:prstGeom>
        </p:spPr>
      </p:pic>
      <p:pic>
        <p:nvPicPr>
          <p:cNvPr id="3" name="Picture 2"/>
          <p:cNvPicPr>
            <a:picLocks noChangeAspect="1"/>
          </p:cNvPicPr>
          <p:nvPr/>
        </p:nvPicPr>
        <p:blipFill>
          <a:blip r:embed="rId3"/>
          <a:stretch>
            <a:fillRect/>
          </a:stretch>
        </p:blipFill>
        <p:spPr>
          <a:xfrm>
            <a:off x="2648366" y="5344741"/>
            <a:ext cx="6944694" cy="1028844"/>
          </a:xfrm>
          <a:prstGeom prst="rect">
            <a:avLst/>
          </a:prstGeom>
        </p:spPr>
      </p:pic>
    </p:spTree>
    <p:extLst>
      <p:ext uri="{BB962C8B-B14F-4D97-AF65-F5344CB8AC3E}">
        <p14:creationId xmlns:p14="http://schemas.microsoft.com/office/powerpoint/2010/main" val="195618038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4752" y="278458"/>
            <a:ext cx="4829849" cy="3038899"/>
          </a:xfrm>
          <a:prstGeom prst="rect">
            <a:avLst/>
          </a:prstGeom>
        </p:spPr>
      </p:pic>
      <p:pic>
        <p:nvPicPr>
          <p:cNvPr id="3" name="Picture 2"/>
          <p:cNvPicPr>
            <a:picLocks noChangeAspect="1"/>
          </p:cNvPicPr>
          <p:nvPr/>
        </p:nvPicPr>
        <p:blipFill>
          <a:blip r:embed="rId3"/>
          <a:stretch>
            <a:fillRect/>
          </a:stretch>
        </p:blipFill>
        <p:spPr>
          <a:xfrm>
            <a:off x="1710650" y="2524359"/>
            <a:ext cx="1686160" cy="342948"/>
          </a:xfrm>
          <a:prstGeom prst="rect">
            <a:avLst/>
          </a:prstGeom>
        </p:spPr>
      </p:pic>
      <p:pic>
        <p:nvPicPr>
          <p:cNvPr id="4" name="Picture 3"/>
          <p:cNvPicPr>
            <a:picLocks noChangeAspect="1"/>
          </p:cNvPicPr>
          <p:nvPr/>
        </p:nvPicPr>
        <p:blipFill>
          <a:blip r:embed="rId4"/>
          <a:stretch>
            <a:fillRect/>
          </a:stretch>
        </p:blipFill>
        <p:spPr>
          <a:xfrm>
            <a:off x="5082161" y="278458"/>
            <a:ext cx="6525536" cy="2915057"/>
          </a:xfrm>
          <a:prstGeom prst="rect">
            <a:avLst/>
          </a:prstGeom>
        </p:spPr>
      </p:pic>
      <p:pic>
        <p:nvPicPr>
          <p:cNvPr id="5" name="Picture 4"/>
          <p:cNvPicPr>
            <a:picLocks noChangeAspect="1"/>
          </p:cNvPicPr>
          <p:nvPr/>
        </p:nvPicPr>
        <p:blipFill>
          <a:blip r:embed="rId5"/>
          <a:stretch>
            <a:fillRect/>
          </a:stretch>
        </p:blipFill>
        <p:spPr>
          <a:xfrm>
            <a:off x="344752" y="3405637"/>
            <a:ext cx="4829849" cy="2781688"/>
          </a:xfrm>
          <a:prstGeom prst="rect">
            <a:avLst/>
          </a:prstGeom>
        </p:spPr>
      </p:pic>
      <p:pic>
        <p:nvPicPr>
          <p:cNvPr id="6" name="Picture 5"/>
          <p:cNvPicPr>
            <a:picLocks noChangeAspect="1"/>
          </p:cNvPicPr>
          <p:nvPr/>
        </p:nvPicPr>
        <p:blipFill>
          <a:blip r:embed="rId6"/>
          <a:stretch>
            <a:fillRect/>
          </a:stretch>
        </p:blipFill>
        <p:spPr>
          <a:xfrm>
            <a:off x="6177067" y="3610453"/>
            <a:ext cx="4039164" cy="2372056"/>
          </a:xfrm>
          <a:prstGeom prst="rect">
            <a:avLst/>
          </a:prstGeom>
        </p:spPr>
      </p:pic>
      <p:pic>
        <p:nvPicPr>
          <p:cNvPr id="7" name="Picture 6"/>
          <p:cNvPicPr>
            <a:picLocks noChangeAspect="1"/>
          </p:cNvPicPr>
          <p:nvPr/>
        </p:nvPicPr>
        <p:blipFill>
          <a:blip r:embed="rId7"/>
          <a:stretch>
            <a:fillRect/>
          </a:stretch>
        </p:blipFill>
        <p:spPr>
          <a:xfrm>
            <a:off x="10216231" y="3728844"/>
            <a:ext cx="1695687" cy="743054"/>
          </a:xfrm>
          <a:prstGeom prst="rect">
            <a:avLst/>
          </a:prstGeom>
        </p:spPr>
      </p:pic>
      <p:pic>
        <p:nvPicPr>
          <p:cNvPr id="8" name="Picture 7"/>
          <p:cNvPicPr>
            <a:picLocks noChangeAspect="1"/>
          </p:cNvPicPr>
          <p:nvPr/>
        </p:nvPicPr>
        <p:blipFill>
          <a:blip r:embed="rId8"/>
          <a:stretch>
            <a:fillRect/>
          </a:stretch>
        </p:blipFill>
        <p:spPr>
          <a:xfrm>
            <a:off x="3852096" y="5210180"/>
            <a:ext cx="1752845" cy="819264"/>
          </a:xfrm>
          <a:prstGeom prst="rect">
            <a:avLst/>
          </a:prstGeom>
        </p:spPr>
      </p:pic>
      <p:pic>
        <p:nvPicPr>
          <p:cNvPr id="9" name="Picture 8"/>
          <p:cNvPicPr>
            <a:picLocks noChangeAspect="1"/>
          </p:cNvPicPr>
          <p:nvPr/>
        </p:nvPicPr>
        <p:blipFill>
          <a:blip r:embed="rId9"/>
          <a:stretch>
            <a:fillRect/>
          </a:stretch>
        </p:blipFill>
        <p:spPr>
          <a:xfrm>
            <a:off x="3875911" y="4486179"/>
            <a:ext cx="1705213" cy="600159"/>
          </a:xfrm>
          <a:prstGeom prst="rect">
            <a:avLst/>
          </a:prstGeom>
        </p:spPr>
      </p:pic>
    </p:spTree>
    <p:extLst>
      <p:ext uri="{BB962C8B-B14F-4D97-AF65-F5344CB8AC3E}">
        <p14:creationId xmlns:p14="http://schemas.microsoft.com/office/powerpoint/2010/main" val="1144839355"/>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62304" y="227193"/>
            <a:ext cx="5639587" cy="3553321"/>
          </a:xfrm>
          <a:prstGeom prst="rect">
            <a:avLst/>
          </a:prstGeom>
        </p:spPr>
      </p:pic>
      <p:pic>
        <p:nvPicPr>
          <p:cNvPr id="3" name="Picture 2"/>
          <p:cNvPicPr>
            <a:picLocks noChangeAspect="1"/>
          </p:cNvPicPr>
          <p:nvPr/>
        </p:nvPicPr>
        <p:blipFill>
          <a:blip r:embed="rId3"/>
          <a:stretch>
            <a:fillRect/>
          </a:stretch>
        </p:blipFill>
        <p:spPr>
          <a:xfrm>
            <a:off x="1872829" y="3385171"/>
            <a:ext cx="1724266" cy="790685"/>
          </a:xfrm>
          <a:prstGeom prst="rect">
            <a:avLst/>
          </a:prstGeom>
        </p:spPr>
      </p:pic>
      <p:pic>
        <p:nvPicPr>
          <p:cNvPr id="4" name="Picture 3"/>
          <p:cNvPicPr>
            <a:picLocks noChangeAspect="1"/>
          </p:cNvPicPr>
          <p:nvPr/>
        </p:nvPicPr>
        <p:blipFill>
          <a:blip r:embed="rId4"/>
          <a:stretch>
            <a:fillRect/>
          </a:stretch>
        </p:blipFill>
        <p:spPr>
          <a:xfrm>
            <a:off x="3677813" y="2948957"/>
            <a:ext cx="1771897" cy="419158"/>
          </a:xfrm>
          <a:prstGeom prst="rect">
            <a:avLst/>
          </a:prstGeom>
        </p:spPr>
      </p:pic>
      <p:pic>
        <p:nvPicPr>
          <p:cNvPr id="5" name="Picture 4"/>
          <p:cNvPicPr>
            <a:picLocks noChangeAspect="1"/>
          </p:cNvPicPr>
          <p:nvPr/>
        </p:nvPicPr>
        <p:blipFill>
          <a:blip r:embed="rId5"/>
          <a:stretch>
            <a:fillRect/>
          </a:stretch>
        </p:blipFill>
        <p:spPr>
          <a:xfrm>
            <a:off x="3754023" y="1796577"/>
            <a:ext cx="1619476" cy="628738"/>
          </a:xfrm>
          <a:prstGeom prst="rect">
            <a:avLst/>
          </a:prstGeom>
        </p:spPr>
      </p:pic>
      <p:pic>
        <p:nvPicPr>
          <p:cNvPr id="6" name="Picture 5"/>
          <p:cNvPicPr>
            <a:picLocks noChangeAspect="1"/>
          </p:cNvPicPr>
          <p:nvPr/>
        </p:nvPicPr>
        <p:blipFill>
          <a:blip r:embed="rId6"/>
          <a:stretch>
            <a:fillRect/>
          </a:stretch>
        </p:blipFill>
        <p:spPr>
          <a:xfrm>
            <a:off x="6474083" y="227193"/>
            <a:ext cx="4982270" cy="2962688"/>
          </a:xfrm>
          <a:prstGeom prst="rect">
            <a:avLst/>
          </a:prstGeom>
        </p:spPr>
      </p:pic>
      <p:pic>
        <p:nvPicPr>
          <p:cNvPr id="7" name="Picture 6"/>
          <p:cNvPicPr>
            <a:picLocks noChangeAspect="1"/>
          </p:cNvPicPr>
          <p:nvPr/>
        </p:nvPicPr>
        <p:blipFill>
          <a:blip r:embed="rId7"/>
          <a:stretch>
            <a:fillRect/>
          </a:stretch>
        </p:blipFill>
        <p:spPr>
          <a:xfrm>
            <a:off x="10018763" y="1339313"/>
            <a:ext cx="1743318" cy="457264"/>
          </a:xfrm>
          <a:prstGeom prst="rect">
            <a:avLst/>
          </a:prstGeom>
        </p:spPr>
      </p:pic>
      <p:pic>
        <p:nvPicPr>
          <p:cNvPr id="8" name="Picture 7"/>
          <p:cNvPicPr>
            <a:picLocks noChangeAspect="1"/>
          </p:cNvPicPr>
          <p:nvPr/>
        </p:nvPicPr>
        <p:blipFill>
          <a:blip r:embed="rId8"/>
          <a:stretch>
            <a:fillRect/>
          </a:stretch>
        </p:blipFill>
        <p:spPr>
          <a:xfrm>
            <a:off x="10066394" y="1796577"/>
            <a:ext cx="1695687" cy="381053"/>
          </a:xfrm>
          <a:prstGeom prst="rect">
            <a:avLst/>
          </a:prstGeom>
        </p:spPr>
      </p:pic>
      <p:pic>
        <p:nvPicPr>
          <p:cNvPr id="9" name="Picture 8"/>
          <p:cNvPicPr>
            <a:picLocks noChangeAspect="1"/>
          </p:cNvPicPr>
          <p:nvPr/>
        </p:nvPicPr>
        <p:blipFill>
          <a:blip r:embed="rId9"/>
          <a:stretch>
            <a:fillRect/>
          </a:stretch>
        </p:blipFill>
        <p:spPr>
          <a:xfrm>
            <a:off x="10056868" y="2234788"/>
            <a:ext cx="1667108" cy="381053"/>
          </a:xfrm>
          <a:prstGeom prst="rect">
            <a:avLst/>
          </a:prstGeom>
        </p:spPr>
      </p:pic>
      <p:pic>
        <p:nvPicPr>
          <p:cNvPr id="10" name="Picture 9"/>
          <p:cNvPicPr>
            <a:picLocks noChangeAspect="1"/>
          </p:cNvPicPr>
          <p:nvPr/>
        </p:nvPicPr>
        <p:blipFill>
          <a:blip r:embed="rId10"/>
          <a:stretch>
            <a:fillRect/>
          </a:stretch>
        </p:blipFill>
        <p:spPr>
          <a:xfrm>
            <a:off x="6536004" y="3054052"/>
            <a:ext cx="4858428" cy="3077004"/>
          </a:xfrm>
          <a:prstGeom prst="rect">
            <a:avLst/>
          </a:prstGeom>
        </p:spPr>
      </p:pic>
      <p:pic>
        <p:nvPicPr>
          <p:cNvPr id="11" name="Picture 10"/>
          <p:cNvPicPr>
            <a:picLocks noChangeAspect="1"/>
          </p:cNvPicPr>
          <p:nvPr/>
        </p:nvPicPr>
        <p:blipFill>
          <a:blip r:embed="rId11"/>
          <a:stretch>
            <a:fillRect/>
          </a:stretch>
        </p:blipFill>
        <p:spPr>
          <a:xfrm>
            <a:off x="4487550" y="3763457"/>
            <a:ext cx="1771897" cy="885949"/>
          </a:xfrm>
          <a:prstGeom prst="rect">
            <a:avLst/>
          </a:prstGeom>
        </p:spPr>
      </p:pic>
      <p:pic>
        <p:nvPicPr>
          <p:cNvPr id="12" name="Picture 11"/>
          <p:cNvPicPr>
            <a:picLocks noChangeAspect="1"/>
          </p:cNvPicPr>
          <p:nvPr/>
        </p:nvPicPr>
        <p:blipFill>
          <a:blip r:embed="rId12"/>
          <a:stretch>
            <a:fillRect/>
          </a:stretch>
        </p:blipFill>
        <p:spPr>
          <a:xfrm>
            <a:off x="10114026" y="4206431"/>
            <a:ext cx="1648055" cy="342948"/>
          </a:xfrm>
          <a:prstGeom prst="rect">
            <a:avLst/>
          </a:prstGeom>
        </p:spPr>
      </p:pic>
      <p:pic>
        <p:nvPicPr>
          <p:cNvPr id="13" name="Picture 12"/>
          <p:cNvPicPr>
            <a:picLocks noChangeAspect="1"/>
          </p:cNvPicPr>
          <p:nvPr/>
        </p:nvPicPr>
        <p:blipFill>
          <a:blip r:embed="rId13"/>
          <a:stretch>
            <a:fillRect/>
          </a:stretch>
        </p:blipFill>
        <p:spPr>
          <a:xfrm>
            <a:off x="4532560" y="4675525"/>
            <a:ext cx="1724266" cy="943107"/>
          </a:xfrm>
          <a:prstGeom prst="rect">
            <a:avLst/>
          </a:prstGeom>
        </p:spPr>
      </p:pic>
      <p:pic>
        <p:nvPicPr>
          <p:cNvPr id="14" name="Picture 13"/>
          <p:cNvPicPr>
            <a:picLocks noChangeAspect="1"/>
          </p:cNvPicPr>
          <p:nvPr/>
        </p:nvPicPr>
        <p:blipFill>
          <a:blip r:embed="rId14"/>
          <a:stretch>
            <a:fillRect/>
          </a:stretch>
        </p:blipFill>
        <p:spPr>
          <a:xfrm>
            <a:off x="10366956" y="4709173"/>
            <a:ext cx="1743318" cy="733527"/>
          </a:xfrm>
          <a:prstGeom prst="rect">
            <a:avLst/>
          </a:prstGeom>
        </p:spPr>
      </p:pic>
      <p:pic>
        <p:nvPicPr>
          <p:cNvPr id="15" name="Picture 14"/>
          <p:cNvPicPr>
            <a:picLocks noChangeAspect="1"/>
          </p:cNvPicPr>
          <p:nvPr/>
        </p:nvPicPr>
        <p:blipFill>
          <a:blip r:embed="rId15"/>
          <a:stretch>
            <a:fillRect/>
          </a:stretch>
        </p:blipFill>
        <p:spPr>
          <a:xfrm>
            <a:off x="8252111" y="4960548"/>
            <a:ext cx="2114845" cy="1514686"/>
          </a:xfrm>
          <a:prstGeom prst="rect">
            <a:avLst/>
          </a:prstGeom>
        </p:spPr>
      </p:pic>
      <p:pic>
        <p:nvPicPr>
          <p:cNvPr id="16" name="Picture 15"/>
          <p:cNvPicPr>
            <a:picLocks noChangeAspect="1"/>
          </p:cNvPicPr>
          <p:nvPr/>
        </p:nvPicPr>
        <p:blipFill>
          <a:blip r:embed="rId16"/>
          <a:stretch>
            <a:fillRect/>
          </a:stretch>
        </p:blipFill>
        <p:spPr>
          <a:xfrm>
            <a:off x="250775" y="4311528"/>
            <a:ext cx="3957597" cy="2076740"/>
          </a:xfrm>
          <a:prstGeom prst="rect">
            <a:avLst/>
          </a:prstGeom>
        </p:spPr>
      </p:pic>
    </p:spTree>
    <p:extLst>
      <p:ext uri="{BB962C8B-B14F-4D97-AF65-F5344CB8AC3E}">
        <p14:creationId xmlns:p14="http://schemas.microsoft.com/office/powerpoint/2010/main" val="37474074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4726" y="190841"/>
            <a:ext cx="3936572" cy="2478218"/>
          </a:xfrm>
          <a:prstGeom prst="rect">
            <a:avLst/>
          </a:prstGeom>
        </p:spPr>
      </p:pic>
      <p:pic>
        <p:nvPicPr>
          <p:cNvPr id="3" name="Picture 2"/>
          <p:cNvPicPr>
            <a:picLocks noChangeAspect="1"/>
          </p:cNvPicPr>
          <p:nvPr/>
        </p:nvPicPr>
        <p:blipFill>
          <a:blip r:embed="rId3"/>
          <a:stretch>
            <a:fillRect/>
          </a:stretch>
        </p:blipFill>
        <p:spPr>
          <a:xfrm>
            <a:off x="4620294" y="833393"/>
            <a:ext cx="6385458" cy="4356445"/>
          </a:xfrm>
          <a:prstGeom prst="rect">
            <a:avLst/>
          </a:prstGeom>
        </p:spPr>
      </p:pic>
    </p:spTree>
    <p:extLst>
      <p:ext uri="{BB962C8B-B14F-4D97-AF65-F5344CB8AC3E}">
        <p14:creationId xmlns:p14="http://schemas.microsoft.com/office/powerpoint/2010/main" val="190136028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60059" y="175306"/>
            <a:ext cx="6630325" cy="3772426"/>
          </a:xfrm>
          <a:prstGeom prst="rect">
            <a:avLst/>
          </a:prstGeom>
        </p:spPr>
      </p:pic>
      <p:pic>
        <p:nvPicPr>
          <p:cNvPr id="3" name="Picture 2"/>
          <p:cNvPicPr>
            <a:picLocks noChangeAspect="1"/>
          </p:cNvPicPr>
          <p:nvPr/>
        </p:nvPicPr>
        <p:blipFill>
          <a:blip r:embed="rId3"/>
          <a:stretch>
            <a:fillRect/>
          </a:stretch>
        </p:blipFill>
        <p:spPr>
          <a:xfrm>
            <a:off x="2319858" y="1689876"/>
            <a:ext cx="1752845" cy="562053"/>
          </a:xfrm>
          <a:prstGeom prst="rect">
            <a:avLst/>
          </a:prstGeom>
        </p:spPr>
      </p:pic>
      <p:pic>
        <p:nvPicPr>
          <p:cNvPr id="4" name="Picture 3"/>
          <p:cNvPicPr>
            <a:picLocks noChangeAspect="1"/>
          </p:cNvPicPr>
          <p:nvPr/>
        </p:nvPicPr>
        <p:blipFill>
          <a:blip r:embed="rId4"/>
          <a:stretch>
            <a:fillRect/>
          </a:stretch>
        </p:blipFill>
        <p:spPr>
          <a:xfrm>
            <a:off x="3784398" y="2398213"/>
            <a:ext cx="1657581" cy="381053"/>
          </a:xfrm>
          <a:prstGeom prst="rect">
            <a:avLst/>
          </a:prstGeom>
        </p:spPr>
      </p:pic>
      <p:pic>
        <p:nvPicPr>
          <p:cNvPr id="5" name="Picture 4"/>
          <p:cNvPicPr>
            <a:picLocks noChangeAspect="1"/>
          </p:cNvPicPr>
          <p:nvPr/>
        </p:nvPicPr>
        <p:blipFill>
          <a:blip r:embed="rId5"/>
          <a:stretch>
            <a:fillRect/>
          </a:stretch>
        </p:blipFill>
        <p:spPr>
          <a:xfrm>
            <a:off x="6890384" y="337137"/>
            <a:ext cx="4648849" cy="2705478"/>
          </a:xfrm>
          <a:prstGeom prst="rect">
            <a:avLst/>
          </a:prstGeom>
        </p:spPr>
      </p:pic>
      <p:pic>
        <p:nvPicPr>
          <p:cNvPr id="6" name="Picture 5"/>
          <p:cNvPicPr>
            <a:picLocks noChangeAspect="1"/>
          </p:cNvPicPr>
          <p:nvPr/>
        </p:nvPicPr>
        <p:blipFill>
          <a:blip r:embed="rId6"/>
          <a:stretch>
            <a:fillRect/>
          </a:stretch>
        </p:blipFill>
        <p:spPr>
          <a:xfrm>
            <a:off x="8944368" y="1390927"/>
            <a:ext cx="2076740" cy="1571844"/>
          </a:xfrm>
          <a:prstGeom prst="rect">
            <a:avLst/>
          </a:prstGeom>
        </p:spPr>
      </p:pic>
      <p:pic>
        <p:nvPicPr>
          <p:cNvPr id="7" name="Picture 6"/>
          <p:cNvPicPr>
            <a:picLocks noChangeAspect="1"/>
          </p:cNvPicPr>
          <p:nvPr/>
        </p:nvPicPr>
        <p:blipFill>
          <a:blip r:embed="rId7"/>
          <a:stretch>
            <a:fillRect/>
          </a:stretch>
        </p:blipFill>
        <p:spPr>
          <a:xfrm>
            <a:off x="5202371" y="1691006"/>
            <a:ext cx="1810003" cy="485843"/>
          </a:xfrm>
          <a:prstGeom prst="rect">
            <a:avLst/>
          </a:prstGeom>
        </p:spPr>
      </p:pic>
      <p:pic>
        <p:nvPicPr>
          <p:cNvPr id="8" name="Picture 7"/>
          <p:cNvPicPr>
            <a:picLocks noChangeAspect="1"/>
          </p:cNvPicPr>
          <p:nvPr/>
        </p:nvPicPr>
        <p:blipFill>
          <a:blip r:embed="rId8"/>
          <a:stretch>
            <a:fillRect/>
          </a:stretch>
        </p:blipFill>
        <p:spPr>
          <a:xfrm>
            <a:off x="5542542" y="2796611"/>
            <a:ext cx="1705213" cy="438211"/>
          </a:xfrm>
          <a:prstGeom prst="rect">
            <a:avLst/>
          </a:prstGeom>
        </p:spPr>
      </p:pic>
      <p:pic>
        <p:nvPicPr>
          <p:cNvPr id="9" name="Picture 8"/>
          <p:cNvPicPr>
            <a:picLocks noChangeAspect="1"/>
          </p:cNvPicPr>
          <p:nvPr/>
        </p:nvPicPr>
        <p:blipFill>
          <a:blip r:embed="rId9"/>
          <a:stretch>
            <a:fillRect/>
          </a:stretch>
        </p:blipFill>
        <p:spPr>
          <a:xfrm>
            <a:off x="6505627" y="3289908"/>
            <a:ext cx="4877481" cy="3086531"/>
          </a:xfrm>
          <a:prstGeom prst="rect">
            <a:avLst/>
          </a:prstGeom>
        </p:spPr>
      </p:pic>
      <p:pic>
        <p:nvPicPr>
          <p:cNvPr id="10" name="Picture 9"/>
          <p:cNvPicPr>
            <a:picLocks noChangeAspect="1"/>
          </p:cNvPicPr>
          <p:nvPr/>
        </p:nvPicPr>
        <p:blipFill>
          <a:blip r:embed="rId10"/>
          <a:stretch>
            <a:fillRect/>
          </a:stretch>
        </p:blipFill>
        <p:spPr>
          <a:xfrm>
            <a:off x="5202371" y="5527585"/>
            <a:ext cx="1648055" cy="333422"/>
          </a:xfrm>
          <a:prstGeom prst="rect">
            <a:avLst/>
          </a:prstGeom>
        </p:spPr>
      </p:pic>
    </p:spTree>
    <p:extLst>
      <p:ext uri="{BB962C8B-B14F-4D97-AF65-F5344CB8AC3E}">
        <p14:creationId xmlns:p14="http://schemas.microsoft.com/office/powerpoint/2010/main" val="4060976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84720" y="520514"/>
            <a:ext cx="7093161" cy="3905795"/>
          </a:xfrm>
          <a:prstGeom prst="rect">
            <a:avLst/>
          </a:prstGeom>
        </p:spPr>
      </p:pic>
    </p:spTree>
    <p:extLst>
      <p:ext uri="{BB962C8B-B14F-4D97-AF65-F5344CB8AC3E}">
        <p14:creationId xmlns:p14="http://schemas.microsoft.com/office/powerpoint/2010/main" val="1452682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51530" y="303868"/>
            <a:ext cx="5769184" cy="2810035"/>
          </a:xfrm>
          <a:prstGeom prst="rect">
            <a:avLst/>
          </a:prstGeom>
        </p:spPr>
      </p:pic>
      <p:pic>
        <p:nvPicPr>
          <p:cNvPr id="3" name="Picture 2"/>
          <p:cNvPicPr>
            <a:picLocks noChangeAspect="1"/>
          </p:cNvPicPr>
          <p:nvPr/>
        </p:nvPicPr>
        <p:blipFill>
          <a:blip r:embed="rId3"/>
          <a:stretch>
            <a:fillRect/>
          </a:stretch>
        </p:blipFill>
        <p:spPr>
          <a:xfrm>
            <a:off x="6553589" y="401012"/>
            <a:ext cx="3648584" cy="2810267"/>
          </a:xfrm>
          <a:prstGeom prst="rect">
            <a:avLst/>
          </a:prstGeom>
        </p:spPr>
      </p:pic>
      <p:pic>
        <p:nvPicPr>
          <p:cNvPr id="4" name="Picture 3"/>
          <p:cNvPicPr>
            <a:picLocks noChangeAspect="1"/>
          </p:cNvPicPr>
          <p:nvPr/>
        </p:nvPicPr>
        <p:blipFill>
          <a:blip r:embed="rId4"/>
          <a:stretch>
            <a:fillRect/>
          </a:stretch>
        </p:blipFill>
        <p:spPr>
          <a:xfrm>
            <a:off x="278415" y="3379677"/>
            <a:ext cx="5506218" cy="2191056"/>
          </a:xfrm>
          <a:prstGeom prst="rect">
            <a:avLst/>
          </a:prstGeom>
        </p:spPr>
      </p:pic>
      <p:pic>
        <p:nvPicPr>
          <p:cNvPr id="5" name="Picture 4"/>
          <p:cNvPicPr>
            <a:picLocks noChangeAspect="1"/>
          </p:cNvPicPr>
          <p:nvPr/>
        </p:nvPicPr>
        <p:blipFill>
          <a:blip r:embed="rId5"/>
          <a:stretch>
            <a:fillRect/>
          </a:stretch>
        </p:blipFill>
        <p:spPr>
          <a:xfrm>
            <a:off x="6491521" y="3481426"/>
            <a:ext cx="2191056" cy="1295581"/>
          </a:xfrm>
          <a:prstGeom prst="rect">
            <a:avLst/>
          </a:prstGeom>
        </p:spPr>
      </p:pic>
    </p:spTree>
    <p:extLst>
      <p:ext uri="{BB962C8B-B14F-4D97-AF65-F5344CB8AC3E}">
        <p14:creationId xmlns:p14="http://schemas.microsoft.com/office/powerpoint/2010/main" val="323893348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2843" y="313039"/>
            <a:ext cx="4808714" cy="2199501"/>
          </a:xfrm>
          <a:prstGeom prst="rect">
            <a:avLst/>
          </a:prstGeom>
        </p:spPr>
      </p:pic>
      <p:pic>
        <p:nvPicPr>
          <p:cNvPr id="3" name="Picture 2"/>
          <p:cNvPicPr>
            <a:picLocks noChangeAspect="1"/>
          </p:cNvPicPr>
          <p:nvPr/>
        </p:nvPicPr>
        <p:blipFill>
          <a:blip r:embed="rId3"/>
          <a:stretch>
            <a:fillRect/>
          </a:stretch>
        </p:blipFill>
        <p:spPr>
          <a:xfrm>
            <a:off x="232843" y="2769929"/>
            <a:ext cx="4120647" cy="3200847"/>
          </a:xfrm>
          <a:prstGeom prst="rect">
            <a:avLst/>
          </a:prstGeom>
        </p:spPr>
      </p:pic>
      <p:pic>
        <p:nvPicPr>
          <p:cNvPr id="4" name="Picture 3"/>
          <p:cNvPicPr>
            <a:picLocks noChangeAspect="1"/>
          </p:cNvPicPr>
          <p:nvPr/>
        </p:nvPicPr>
        <p:blipFill>
          <a:blip r:embed="rId4"/>
          <a:stretch>
            <a:fillRect/>
          </a:stretch>
        </p:blipFill>
        <p:spPr>
          <a:xfrm>
            <a:off x="5512062" y="2170958"/>
            <a:ext cx="4858428" cy="2636108"/>
          </a:xfrm>
          <a:prstGeom prst="rect">
            <a:avLst/>
          </a:prstGeom>
        </p:spPr>
      </p:pic>
      <p:pic>
        <p:nvPicPr>
          <p:cNvPr id="5" name="Picture 4"/>
          <p:cNvPicPr>
            <a:picLocks noChangeAspect="1"/>
          </p:cNvPicPr>
          <p:nvPr/>
        </p:nvPicPr>
        <p:blipFill>
          <a:blip r:embed="rId5"/>
          <a:stretch>
            <a:fillRect/>
          </a:stretch>
        </p:blipFill>
        <p:spPr>
          <a:xfrm>
            <a:off x="5396731" y="313039"/>
            <a:ext cx="5585255" cy="1857919"/>
          </a:xfrm>
          <a:prstGeom prst="rect">
            <a:avLst/>
          </a:prstGeom>
        </p:spPr>
      </p:pic>
      <p:sp>
        <p:nvSpPr>
          <p:cNvPr id="6" name="TextBox 5"/>
          <p:cNvSpPr txBox="1"/>
          <p:nvPr/>
        </p:nvSpPr>
        <p:spPr>
          <a:xfrm>
            <a:off x="5132173" y="5198076"/>
            <a:ext cx="6392562" cy="646331"/>
          </a:xfrm>
          <a:prstGeom prst="rect">
            <a:avLst/>
          </a:prstGeom>
          <a:noFill/>
        </p:spPr>
        <p:txBody>
          <a:bodyPr wrap="square" rtlCol="0">
            <a:spAutoFit/>
          </a:bodyPr>
          <a:lstStyle/>
          <a:p>
            <a:r>
              <a:rPr lang="en-US" smtClean="0"/>
              <a:t>Here we are creating a file type variable that replaces the Sales string to empty and loading hourly and daily data </a:t>
            </a:r>
            <a:endParaRPr lang="en-US"/>
          </a:p>
        </p:txBody>
      </p:sp>
    </p:spTree>
    <p:extLst>
      <p:ext uri="{BB962C8B-B14F-4D97-AF65-F5344CB8AC3E}">
        <p14:creationId xmlns:p14="http://schemas.microsoft.com/office/powerpoint/2010/main" val="16357564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28600" y="246440"/>
            <a:ext cx="11836400" cy="2308324"/>
          </a:xfrm>
          <a:prstGeom prst="rect">
            <a:avLst/>
          </a:prstGeom>
        </p:spPr>
        <p:txBody>
          <a:bodyPr wrap="square">
            <a:spAutoFit/>
          </a:bodyPr>
          <a:lstStyle/>
          <a:p>
            <a:pPr fontAlgn="base"/>
            <a:r>
              <a:rPr lang="en-US">
                <a:solidFill>
                  <a:srgbClr val="242729"/>
                </a:solidFill>
              </a:rPr>
              <a:t>Parameters are something that can be set to model (dataset, pipeline, etc) at runtime. Without parameters, you model is fixed, for example, without parameters you can only write query like "select * from order where </a:t>
            </a:r>
            <a:r>
              <a:rPr lang="en-US">
                <a:solidFill>
                  <a:srgbClr val="242729"/>
                </a:solidFill>
              </a:rPr>
              <a:t>timestamp </a:t>
            </a:r>
            <a:r>
              <a:rPr lang="en-US" smtClean="0">
                <a:solidFill>
                  <a:srgbClr val="242729"/>
                </a:solidFill>
              </a:rPr>
              <a:t>&gt; '11/01/2018</a:t>
            </a:r>
            <a:r>
              <a:rPr lang="en-US">
                <a:solidFill>
                  <a:srgbClr val="242729"/>
                </a:solidFill>
              </a:rPr>
              <a:t>'" in dataset, with parameter 'TS' you can write query like "select * from order where timestamp &gt; '@dataset.TS'" so that your activity run will query and copy data in different time </a:t>
            </a:r>
            <a:r>
              <a:rPr lang="en-US">
                <a:solidFill>
                  <a:srgbClr val="242729"/>
                </a:solidFill>
              </a:rPr>
              <a:t>window</a:t>
            </a:r>
            <a:r>
              <a:rPr lang="en-US" smtClean="0">
                <a:solidFill>
                  <a:srgbClr val="242729"/>
                </a:solidFill>
              </a:rPr>
              <a:t>.</a:t>
            </a:r>
          </a:p>
          <a:p>
            <a:pPr fontAlgn="base"/>
            <a:endParaRPr lang="en-US">
              <a:solidFill>
                <a:srgbClr val="242729"/>
              </a:solidFill>
            </a:endParaRPr>
          </a:p>
          <a:p>
            <a:pPr fontAlgn="base"/>
            <a:endParaRPr lang="en-US">
              <a:solidFill>
                <a:srgbClr val="242729"/>
              </a:solidFill>
            </a:endParaRPr>
          </a:p>
          <a:p>
            <a:pPr fontAlgn="base"/>
            <a:r>
              <a:rPr lang="en-US">
                <a:solidFill>
                  <a:srgbClr val="242729"/>
                </a:solidFill>
              </a:rPr>
              <a:t>Variables are something that contain real value at runtime and can be assigned to those parameters in app model(dataset, pipeline, etc) to get real things done.</a:t>
            </a:r>
            <a:endParaRPr lang="en-US" b="0" i="0">
              <a:solidFill>
                <a:srgbClr val="242729"/>
              </a:solidFill>
              <a:effectLst/>
            </a:endParaRPr>
          </a:p>
        </p:txBody>
      </p:sp>
      <p:sp>
        <p:nvSpPr>
          <p:cNvPr id="3" name="TextBox 2"/>
          <p:cNvSpPr txBox="1"/>
          <p:nvPr/>
        </p:nvSpPr>
        <p:spPr>
          <a:xfrm>
            <a:off x="368300" y="3454400"/>
            <a:ext cx="11201400" cy="646331"/>
          </a:xfrm>
          <a:prstGeom prst="rect">
            <a:avLst/>
          </a:prstGeom>
          <a:noFill/>
        </p:spPr>
        <p:txBody>
          <a:bodyPr wrap="square" rtlCol="0">
            <a:spAutoFit/>
          </a:bodyPr>
          <a:lstStyle/>
          <a:p>
            <a:r>
              <a:rPr lang="en-US" smtClean="0"/>
              <a:t>In the above example variables are used to dynamically pass the file name and if condition to load data to the respective hourly,daily tables</a:t>
            </a:r>
            <a:endParaRPr lang="en-US"/>
          </a:p>
        </p:txBody>
      </p:sp>
    </p:spTree>
    <p:extLst>
      <p:ext uri="{BB962C8B-B14F-4D97-AF65-F5344CB8AC3E}">
        <p14:creationId xmlns:p14="http://schemas.microsoft.com/office/powerpoint/2010/main" val="105007239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55373" y="916113"/>
            <a:ext cx="11442356" cy="646331"/>
          </a:xfrm>
          <a:prstGeom prst="rect">
            <a:avLst/>
          </a:prstGeom>
        </p:spPr>
        <p:txBody>
          <a:bodyPr wrap="square">
            <a:spAutoFit/>
          </a:bodyPr>
          <a:lstStyle/>
          <a:p>
            <a:r>
              <a:rPr lang="en-US">
                <a:solidFill>
                  <a:srgbClr val="171717"/>
                </a:solidFill>
                <a:latin typeface="Segoe UI" panose="020B0502040204020203" pitchFamily="34" charset="0"/>
              </a:rPr>
              <a:t>Use the Set Variable activity to set the value of an existing variable of type String, Bool, or Array defined in a Data Factory pipeline.</a:t>
            </a:r>
            <a:endParaRPr lang="en-US"/>
          </a:p>
        </p:txBody>
      </p:sp>
      <p:pic>
        <p:nvPicPr>
          <p:cNvPr id="3" name="Picture 2"/>
          <p:cNvPicPr>
            <a:picLocks noChangeAspect="1"/>
          </p:cNvPicPr>
          <p:nvPr/>
        </p:nvPicPr>
        <p:blipFill>
          <a:blip r:embed="rId2"/>
          <a:stretch>
            <a:fillRect/>
          </a:stretch>
        </p:blipFill>
        <p:spPr>
          <a:xfrm>
            <a:off x="255373" y="152368"/>
            <a:ext cx="6773220" cy="457264"/>
          </a:xfrm>
          <a:prstGeom prst="rect">
            <a:avLst/>
          </a:prstGeom>
        </p:spPr>
      </p:pic>
      <p:pic>
        <p:nvPicPr>
          <p:cNvPr id="4" name="Picture 3"/>
          <p:cNvPicPr>
            <a:picLocks noChangeAspect="1"/>
          </p:cNvPicPr>
          <p:nvPr/>
        </p:nvPicPr>
        <p:blipFill>
          <a:blip r:embed="rId3"/>
          <a:stretch>
            <a:fillRect/>
          </a:stretch>
        </p:blipFill>
        <p:spPr>
          <a:xfrm>
            <a:off x="162842" y="1648822"/>
            <a:ext cx="5694261" cy="4153480"/>
          </a:xfrm>
          <a:prstGeom prst="rect">
            <a:avLst/>
          </a:prstGeom>
        </p:spPr>
      </p:pic>
      <p:pic>
        <p:nvPicPr>
          <p:cNvPr id="5" name="Picture 4"/>
          <p:cNvPicPr>
            <a:picLocks noChangeAspect="1"/>
          </p:cNvPicPr>
          <p:nvPr/>
        </p:nvPicPr>
        <p:blipFill>
          <a:blip r:embed="rId4"/>
          <a:stretch>
            <a:fillRect/>
          </a:stretch>
        </p:blipFill>
        <p:spPr>
          <a:xfrm>
            <a:off x="5857103" y="2782688"/>
            <a:ext cx="5955956" cy="2248214"/>
          </a:xfrm>
          <a:prstGeom prst="rect">
            <a:avLst/>
          </a:prstGeom>
        </p:spPr>
      </p:pic>
      <p:sp>
        <p:nvSpPr>
          <p:cNvPr id="6" name="TextBox 5"/>
          <p:cNvSpPr txBox="1"/>
          <p:nvPr/>
        </p:nvSpPr>
        <p:spPr>
          <a:xfrm>
            <a:off x="5997146" y="1754659"/>
            <a:ext cx="4819135" cy="646331"/>
          </a:xfrm>
          <a:prstGeom prst="rect">
            <a:avLst/>
          </a:prstGeom>
          <a:noFill/>
        </p:spPr>
        <p:txBody>
          <a:bodyPr wrap="square" rtlCol="0">
            <a:spAutoFit/>
          </a:bodyPr>
          <a:lstStyle/>
          <a:p>
            <a:r>
              <a:rPr lang="en-US" smtClean="0"/>
              <a:t>You can set a value of a variable that is defined during your pipeline execution</a:t>
            </a:r>
            <a:endParaRPr lang="en-US"/>
          </a:p>
        </p:txBody>
      </p:sp>
    </p:spTree>
    <p:extLst>
      <p:ext uri="{BB962C8B-B14F-4D97-AF65-F5344CB8AC3E}">
        <p14:creationId xmlns:p14="http://schemas.microsoft.com/office/powerpoint/2010/main" val="58501568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9164" y="228927"/>
            <a:ext cx="6192114" cy="847843"/>
          </a:xfrm>
          <a:prstGeom prst="rect">
            <a:avLst/>
          </a:prstGeom>
        </p:spPr>
      </p:pic>
      <p:pic>
        <p:nvPicPr>
          <p:cNvPr id="3" name="Picture 2"/>
          <p:cNvPicPr>
            <a:picLocks noChangeAspect="1"/>
          </p:cNvPicPr>
          <p:nvPr/>
        </p:nvPicPr>
        <p:blipFill>
          <a:blip r:embed="rId3"/>
          <a:stretch>
            <a:fillRect/>
          </a:stretch>
        </p:blipFill>
        <p:spPr>
          <a:xfrm>
            <a:off x="2340366" y="862226"/>
            <a:ext cx="6687483" cy="619211"/>
          </a:xfrm>
          <a:prstGeom prst="rect">
            <a:avLst/>
          </a:prstGeom>
        </p:spPr>
      </p:pic>
      <p:pic>
        <p:nvPicPr>
          <p:cNvPr id="4" name="Picture 3"/>
          <p:cNvPicPr>
            <a:picLocks noChangeAspect="1"/>
          </p:cNvPicPr>
          <p:nvPr/>
        </p:nvPicPr>
        <p:blipFill>
          <a:blip r:embed="rId4"/>
          <a:stretch>
            <a:fillRect/>
          </a:stretch>
        </p:blipFill>
        <p:spPr>
          <a:xfrm>
            <a:off x="172698" y="2114736"/>
            <a:ext cx="5034302" cy="2854729"/>
          </a:xfrm>
          <a:prstGeom prst="rect">
            <a:avLst/>
          </a:prstGeom>
        </p:spPr>
      </p:pic>
      <p:pic>
        <p:nvPicPr>
          <p:cNvPr id="5" name="Picture 4"/>
          <p:cNvPicPr>
            <a:picLocks noChangeAspect="1"/>
          </p:cNvPicPr>
          <p:nvPr/>
        </p:nvPicPr>
        <p:blipFill>
          <a:blip r:embed="rId5"/>
          <a:stretch>
            <a:fillRect/>
          </a:stretch>
        </p:blipFill>
        <p:spPr>
          <a:xfrm>
            <a:off x="5372100" y="1942654"/>
            <a:ext cx="6456324" cy="3404045"/>
          </a:xfrm>
          <a:prstGeom prst="rect">
            <a:avLst/>
          </a:prstGeom>
        </p:spPr>
      </p:pic>
      <p:pic>
        <p:nvPicPr>
          <p:cNvPr id="6" name="Picture 5"/>
          <p:cNvPicPr>
            <a:picLocks noChangeAspect="1"/>
          </p:cNvPicPr>
          <p:nvPr/>
        </p:nvPicPr>
        <p:blipFill>
          <a:blip r:embed="rId6"/>
          <a:stretch>
            <a:fillRect/>
          </a:stretch>
        </p:blipFill>
        <p:spPr>
          <a:xfrm>
            <a:off x="355596" y="5244245"/>
            <a:ext cx="6192114" cy="1127342"/>
          </a:xfrm>
          <a:prstGeom prst="rect">
            <a:avLst/>
          </a:prstGeom>
        </p:spPr>
      </p:pic>
    </p:spTree>
    <p:extLst>
      <p:ext uri="{BB962C8B-B14F-4D97-AF65-F5344CB8AC3E}">
        <p14:creationId xmlns:p14="http://schemas.microsoft.com/office/powerpoint/2010/main" val="271904142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311165" y="220024"/>
            <a:ext cx="6544588" cy="1162212"/>
          </a:xfrm>
          <a:prstGeom prst="rect">
            <a:avLst/>
          </a:prstGeom>
        </p:spPr>
      </p:pic>
      <p:pic>
        <p:nvPicPr>
          <p:cNvPr id="6" name="Picture 5"/>
          <p:cNvPicPr>
            <a:picLocks noChangeAspect="1"/>
          </p:cNvPicPr>
          <p:nvPr/>
        </p:nvPicPr>
        <p:blipFill>
          <a:blip r:embed="rId3"/>
          <a:stretch>
            <a:fillRect/>
          </a:stretch>
        </p:blipFill>
        <p:spPr>
          <a:xfrm>
            <a:off x="311165" y="1759591"/>
            <a:ext cx="4401164" cy="3124636"/>
          </a:xfrm>
          <a:prstGeom prst="rect">
            <a:avLst/>
          </a:prstGeom>
        </p:spPr>
      </p:pic>
      <p:cxnSp>
        <p:nvCxnSpPr>
          <p:cNvPr id="9" name="Straight Arrow Connector 8"/>
          <p:cNvCxnSpPr/>
          <p:nvPr/>
        </p:nvCxnSpPr>
        <p:spPr>
          <a:xfrm flipV="1">
            <a:off x="2710249" y="2932670"/>
            <a:ext cx="5198075" cy="7496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Oval 10"/>
          <p:cNvSpPr/>
          <p:nvPr/>
        </p:nvSpPr>
        <p:spPr>
          <a:xfrm>
            <a:off x="7885484" y="2776151"/>
            <a:ext cx="2421924" cy="313038"/>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mtClean="0"/>
              <a:t>Child pipeline</a:t>
            </a:r>
            <a:endParaRPr lang="en-US"/>
          </a:p>
        </p:txBody>
      </p:sp>
    </p:spTree>
    <p:extLst>
      <p:ext uri="{BB962C8B-B14F-4D97-AF65-F5344CB8AC3E}">
        <p14:creationId xmlns:p14="http://schemas.microsoft.com/office/powerpoint/2010/main" val="1977086009"/>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77203" y="137254"/>
            <a:ext cx="5529114" cy="1197276"/>
          </a:xfrm>
          <a:prstGeom prst="rect">
            <a:avLst/>
          </a:prstGeom>
        </p:spPr>
      </p:pic>
      <p:pic>
        <p:nvPicPr>
          <p:cNvPr id="6" name="Picture 5"/>
          <p:cNvPicPr>
            <a:picLocks noChangeAspect="1"/>
          </p:cNvPicPr>
          <p:nvPr/>
        </p:nvPicPr>
        <p:blipFill>
          <a:blip r:embed="rId3"/>
          <a:stretch>
            <a:fillRect/>
          </a:stretch>
        </p:blipFill>
        <p:spPr>
          <a:xfrm>
            <a:off x="1977203" y="1801297"/>
            <a:ext cx="5165002" cy="3648584"/>
          </a:xfrm>
          <a:prstGeom prst="rect">
            <a:avLst/>
          </a:prstGeom>
        </p:spPr>
      </p:pic>
    </p:spTree>
    <p:extLst>
      <p:ext uri="{BB962C8B-B14F-4D97-AF65-F5344CB8AC3E}">
        <p14:creationId xmlns:p14="http://schemas.microsoft.com/office/powerpoint/2010/main" val="56164306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55373" y="271848"/>
            <a:ext cx="11730681" cy="615553"/>
          </a:xfrm>
          <a:prstGeom prst="rect">
            <a:avLst/>
          </a:prstGeom>
          <a:noFill/>
        </p:spPr>
        <p:txBody>
          <a:bodyPr wrap="square" rtlCol="0">
            <a:spAutoFit/>
          </a:bodyPr>
          <a:lstStyle/>
          <a:p>
            <a:r>
              <a:rPr lang="en-US" sz="2000" b="1"/>
              <a:t>The ForEach Activity </a:t>
            </a:r>
            <a:r>
              <a:rPr lang="en-US" sz="1400"/>
              <a:t>defines a repeating control flow in your pipeline. This activity is used to iterate over a collection and executes specified activities in a loop. The loop implementation of this activity is similar to Foreach looping structure in programming languages.</a:t>
            </a:r>
          </a:p>
        </p:txBody>
      </p:sp>
      <p:sp>
        <p:nvSpPr>
          <p:cNvPr id="9" name="Rectangle 4"/>
          <p:cNvSpPr>
            <a:spLocks noChangeArrowheads="1"/>
          </p:cNvSpPr>
          <p:nvPr/>
        </p:nvSpPr>
        <p:spPr bwMode="auto">
          <a:xfrm>
            <a:off x="255373" y="892872"/>
            <a:ext cx="8204490" cy="3337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71415"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smtClean="0">
                <a:ln>
                  <a:noFill/>
                </a:ln>
                <a:solidFill>
                  <a:schemeClr val="tx1"/>
                </a:solidFill>
                <a:effectLst/>
                <a:latin typeface="Arial" panose="020B0604020202020204" pitchFamily="34" charset="0"/>
              </a:rPr>
              <a:t>The items property is the collection and each item in the collection is referred to by using the </a:t>
            </a:r>
            <a:r>
              <a:rPr kumimoji="0" lang="en-US" altLang="en-US" sz="1400" b="0" i="0" u="none" strike="noStrike" cap="none" normalizeH="0" baseline="0" smtClean="0">
                <a:ln>
                  <a:noFill/>
                </a:ln>
                <a:solidFill>
                  <a:schemeClr val="tx1"/>
                </a:solidFill>
                <a:effectLst/>
                <a:latin typeface="Arial Unicode MS"/>
                <a:cs typeface="Courier New" panose="02070309020205020404" pitchFamily="49" charset="0"/>
              </a:rPr>
              <a:t>@item()</a:t>
            </a:r>
            <a:r>
              <a:rPr kumimoji="0" lang="en-US" altLang="en-US" sz="1400" b="0" i="0" u="none" strike="noStrike" cap="none" normalizeH="0" baseline="0" smtClean="0">
                <a:ln>
                  <a:noFill/>
                </a:ln>
                <a:solidFill>
                  <a:schemeClr val="tx1"/>
                </a:solidFill>
                <a:effectLst/>
              </a:rPr>
              <a:t> </a:t>
            </a:r>
            <a:endParaRPr kumimoji="0" lang="en-US" altLang="en-US" sz="1400" b="0" i="0" u="none" strike="noStrike" cap="none" normalizeH="0" baseline="0" smtClean="0">
              <a:ln>
                <a:noFill/>
              </a:ln>
              <a:solidFill>
                <a:schemeClr val="tx1"/>
              </a:solidFill>
              <a:effectLst/>
              <a:latin typeface="Arial" panose="020B0604020202020204" pitchFamily="34" charset="0"/>
            </a:endParaRPr>
          </a:p>
        </p:txBody>
      </p:sp>
      <p:sp>
        <p:nvSpPr>
          <p:cNvPr id="10" name="TextBox 9"/>
          <p:cNvSpPr txBox="1"/>
          <p:nvPr/>
        </p:nvSpPr>
        <p:spPr>
          <a:xfrm>
            <a:off x="318783" y="1324398"/>
            <a:ext cx="5679345" cy="5047536"/>
          </a:xfrm>
          <a:prstGeom prst="rect">
            <a:avLst/>
          </a:prstGeom>
          <a:noFill/>
        </p:spPr>
        <p:txBody>
          <a:bodyPr wrap="square" rtlCol="0">
            <a:spAutoFit/>
          </a:bodyPr>
          <a:lstStyle/>
          <a:p>
            <a:endParaRPr lang="en-US" sz="1400" smtClean="0"/>
          </a:p>
          <a:p>
            <a:endParaRPr lang="en-US" sz="1400"/>
          </a:p>
          <a:p>
            <a:endParaRPr lang="en-US" sz="1400" smtClean="0"/>
          </a:p>
          <a:p>
            <a:endParaRPr lang="en-US" sz="1400"/>
          </a:p>
          <a:p>
            <a:endParaRPr lang="en-US" sz="1400" smtClean="0"/>
          </a:p>
          <a:p>
            <a:endParaRPr lang="en-US" sz="1400"/>
          </a:p>
          <a:p>
            <a:endParaRPr lang="en-US" sz="1400" smtClean="0"/>
          </a:p>
          <a:p>
            <a:r>
              <a:rPr lang="en-US" sz="1400" smtClean="0"/>
              <a:t>isSequential: Specifies </a:t>
            </a:r>
            <a:r>
              <a:rPr lang="en-US" sz="1400"/>
              <a:t>whether the loop should be executed sequentially or in parallel. Maximum of 20 loop iterations can be executed at once in parallel). For example, if you have a ForEach activity iterating over a copy activity with 10 different source and sink datasets with </a:t>
            </a:r>
            <a:r>
              <a:rPr lang="en-US" sz="1400" b="1"/>
              <a:t>isSequential</a:t>
            </a:r>
            <a:r>
              <a:rPr lang="en-US" sz="1400"/>
              <a:t> set to False, all copies are executed at once. Default is False. </a:t>
            </a:r>
            <a:br>
              <a:rPr lang="en-US" sz="1400"/>
            </a:br>
            <a:r>
              <a:rPr lang="en-US" sz="1400"/>
              <a:t/>
            </a:r>
            <a:br>
              <a:rPr lang="en-US" sz="1400"/>
            </a:br>
            <a:r>
              <a:rPr lang="en-US" sz="1400"/>
              <a:t>If "isSequential" is set to False, ensure that there is a correct configuration to run multiple executables. Otherwise, this property should be used with caution to avoid incurring write conflicts. For more information, see </a:t>
            </a:r>
            <a:r>
              <a:rPr lang="en-US" sz="1400">
                <a:hlinkClick r:id="rId2"/>
              </a:rPr>
              <a:t>Parallel execution</a:t>
            </a:r>
            <a:r>
              <a:rPr lang="en-US" sz="1400"/>
              <a:t> </a:t>
            </a:r>
            <a:r>
              <a:rPr lang="en-US" sz="1400"/>
              <a:t>section</a:t>
            </a:r>
            <a:r>
              <a:rPr lang="en-US" sz="1400" smtClean="0"/>
              <a:t>.</a:t>
            </a:r>
          </a:p>
          <a:p>
            <a:endParaRPr lang="en-US" sz="1400"/>
          </a:p>
          <a:p>
            <a:r>
              <a:rPr lang="en-US" sz="1400" smtClean="0"/>
              <a:t>batchCount: Batch </a:t>
            </a:r>
            <a:r>
              <a:rPr lang="en-US" sz="1400"/>
              <a:t>count to be used for controlling the number of parallel execution (when isSequential is set to false). This is the upper concurrency limit, but the for-each activity will not always execute at </a:t>
            </a:r>
            <a:r>
              <a:rPr lang="en-US" sz="1400"/>
              <a:t>this </a:t>
            </a:r>
            <a:r>
              <a:rPr lang="en-US" sz="1400" smtClean="0"/>
              <a:t>number</a:t>
            </a:r>
          </a:p>
          <a:p>
            <a:endParaRPr lang="en-US" sz="1400"/>
          </a:p>
          <a:p>
            <a:r>
              <a:rPr lang="en-US" sz="1400" smtClean="0"/>
              <a:t>Items: An </a:t>
            </a:r>
            <a:r>
              <a:rPr lang="en-US" sz="1400"/>
              <a:t>expression that returns a JSON Array to be iterated over.</a:t>
            </a:r>
          </a:p>
        </p:txBody>
      </p:sp>
      <p:pic>
        <p:nvPicPr>
          <p:cNvPr id="13" name="Picture 12"/>
          <p:cNvPicPr>
            <a:picLocks noChangeAspect="1"/>
          </p:cNvPicPr>
          <p:nvPr/>
        </p:nvPicPr>
        <p:blipFill>
          <a:blip r:embed="rId3"/>
          <a:stretch>
            <a:fillRect/>
          </a:stretch>
        </p:blipFill>
        <p:spPr>
          <a:xfrm>
            <a:off x="396517" y="1503167"/>
            <a:ext cx="6801799" cy="1133633"/>
          </a:xfrm>
          <a:prstGeom prst="rect">
            <a:avLst/>
          </a:prstGeom>
        </p:spPr>
      </p:pic>
      <p:pic>
        <p:nvPicPr>
          <p:cNvPr id="14" name="Picture 13"/>
          <p:cNvPicPr>
            <a:picLocks noChangeAspect="1"/>
          </p:cNvPicPr>
          <p:nvPr/>
        </p:nvPicPr>
        <p:blipFill>
          <a:blip r:embed="rId4"/>
          <a:stretch>
            <a:fillRect/>
          </a:stretch>
        </p:blipFill>
        <p:spPr>
          <a:xfrm>
            <a:off x="6554597" y="2913373"/>
            <a:ext cx="4748169" cy="3171498"/>
          </a:xfrm>
          <a:prstGeom prst="rect">
            <a:avLst/>
          </a:prstGeom>
        </p:spPr>
      </p:pic>
    </p:spTree>
    <p:extLst>
      <p:ext uri="{BB962C8B-B14F-4D97-AF65-F5344CB8AC3E}">
        <p14:creationId xmlns:p14="http://schemas.microsoft.com/office/powerpoint/2010/main" val="6580703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6145" y="320978"/>
            <a:ext cx="6194355" cy="2410161"/>
          </a:xfrm>
          <a:prstGeom prst="rect">
            <a:avLst/>
          </a:prstGeom>
        </p:spPr>
      </p:pic>
      <p:pic>
        <p:nvPicPr>
          <p:cNvPr id="3" name="Picture 2"/>
          <p:cNvPicPr>
            <a:picLocks noChangeAspect="1"/>
          </p:cNvPicPr>
          <p:nvPr/>
        </p:nvPicPr>
        <p:blipFill>
          <a:blip r:embed="rId3"/>
          <a:stretch>
            <a:fillRect/>
          </a:stretch>
        </p:blipFill>
        <p:spPr>
          <a:xfrm>
            <a:off x="6938234" y="907137"/>
            <a:ext cx="4629796" cy="1038370"/>
          </a:xfrm>
          <a:prstGeom prst="rect">
            <a:avLst/>
          </a:prstGeom>
        </p:spPr>
      </p:pic>
      <p:pic>
        <p:nvPicPr>
          <p:cNvPr id="4" name="Picture 3"/>
          <p:cNvPicPr>
            <a:picLocks noChangeAspect="1"/>
          </p:cNvPicPr>
          <p:nvPr/>
        </p:nvPicPr>
        <p:blipFill>
          <a:blip r:embed="rId4"/>
          <a:stretch>
            <a:fillRect/>
          </a:stretch>
        </p:blipFill>
        <p:spPr>
          <a:xfrm>
            <a:off x="6627303" y="2164342"/>
            <a:ext cx="5424763" cy="1752845"/>
          </a:xfrm>
          <a:prstGeom prst="rect">
            <a:avLst/>
          </a:prstGeom>
        </p:spPr>
      </p:pic>
      <p:pic>
        <p:nvPicPr>
          <p:cNvPr id="5" name="Picture 4"/>
          <p:cNvPicPr>
            <a:picLocks noChangeAspect="1"/>
          </p:cNvPicPr>
          <p:nvPr/>
        </p:nvPicPr>
        <p:blipFill>
          <a:blip r:embed="rId5"/>
          <a:stretch>
            <a:fillRect/>
          </a:stretch>
        </p:blipFill>
        <p:spPr>
          <a:xfrm>
            <a:off x="346144" y="2826145"/>
            <a:ext cx="6194355" cy="3541100"/>
          </a:xfrm>
          <a:prstGeom prst="rect">
            <a:avLst/>
          </a:prstGeom>
        </p:spPr>
      </p:pic>
      <p:pic>
        <p:nvPicPr>
          <p:cNvPr id="6" name="Picture 5"/>
          <p:cNvPicPr>
            <a:picLocks noChangeAspect="1"/>
          </p:cNvPicPr>
          <p:nvPr/>
        </p:nvPicPr>
        <p:blipFill>
          <a:blip r:embed="rId6"/>
          <a:stretch>
            <a:fillRect/>
          </a:stretch>
        </p:blipFill>
        <p:spPr>
          <a:xfrm>
            <a:off x="6627302" y="4136022"/>
            <a:ext cx="5424764" cy="1619476"/>
          </a:xfrm>
          <a:prstGeom prst="rect">
            <a:avLst/>
          </a:prstGeom>
        </p:spPr>
      </p:pic>
    </p:spTree>
    <p:extLst>
      <p:ext uri="{BB962C8B-B14F-4D97-AF65-F5344CB8AC3E}">
        <p14:creationId xmlns:p14="http://schemas.microsoft.com/office/powerpoint/2010/main" val="121287935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55600" y="288836"/>
            <a:ext cx="11518900" cy="1015663"/>
          </a:xfrm>
          <a:prstGeom prst="rect">
            <a:avLst/>
          </a:prstGeom>
        </p:spPr>
        <p:txBody>
          <a:bodyPr wrap="square">
            <a:spAutoFit/>
          </a:bodyPr>
          <a:lstStyle/>
          <a:p>
            <a:r>
              <a:rPr lang="en-US"/>
              <a:t>You can use the </a:t>
            </a:r>
            <a:r>
              <a:rPr lang="en-US" sz="2400" b="1"/>
              <a:t>Get Metadata activity </a:t>
            </a:r>
            <a:r>
              <a:rPr lang="en-US"/>
              <a:t>to retrieve the metadata of any data in Azure Data Factory. You can use the output from the Get Metadata activity in conditional expressions to perform validation, or consume the metadata in subsequent </a:t>
            </a:r>
            <a:r>
              <a:rPr lang="en-US"/>
              <a:t>activities</a:t>
            </a:r>
            <a:r>
              <a:rPr lang="en-US"/>
              <a:t>. The Get Metadata activity takes a dataset as an input and returns metadata information as output.</a:t>
            </a:r>
          </a:p>
        </p:txBody>
      </p:sp>
      <p:pic>
        <p:nvPicPr>
          <p:cNvPr id="4" name="Picture 3"/>
          <p:cNvPicPr>
            <a:picLocks noChangeAspect="1"/>
          </p:cNvPicPr>
          <p:nvPr/>
        </p:nvPicPr>
        <p:blipFill>
          <a:blip r:embed="rId2"/>
          <a:stretch>
            <a:fillRect/>
          </a:stretch>
        </p:blipFill>
        <p:spPr>
          <a:xfrm>
            <a:off x="355600" y="1326849"/>
            <a:ext cx="9879495" cy="4845351"/>
          </a:xfrm>
          <a:prstGeom prst="rect">
            <a:avLst/>
          </a:prstGeom>
        </p:spPr>
      </p:pic>
    </p:spTree>
    <p:extLst>
      <p:ext uri="{BB962C8B-B14F-4D97-AF65-F5344CB8AC3E}">
        <p14:creationId xmlns:p14="http://schemas.microsoft.com/office/powerpoint/2010/main" val="136379538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60400" y="447344"/>
            <a:ext cx="9931400" cy="5343856"/>
          </a:xfrm>
          <a:prstGeom prst="rect">
            <a:avLst/>
          </a:prstGeom>
        </p:spPr>
      </p:pic>
    </p:spTree>
    <p:extLst>
      <p:ext uri="{BB962C8B-B14F-4D97-AF65-F5344CB8AC3E}">
        <p14:creationId xmlns:p14="http://schemas.microsoft.com/office/powerpoint/2010/main" val="27296800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0832" y="402774"/>
            <a:ext cx="7976068" cy="4143826"/>
          </a:xfrm>
          <a:prstGeom prst="rect">
            <a:avLst/>
          </a:prstGeom>
        </p:spPr>
      </p:pic>
      <p:pic>
        <p:nvPicPr>
          <p:cNvPr id="3" name="Picture 2"/>
          <p:cNvPicPr>
            <a:picLocks noChangeAspect="1"/>
          </p:cNvPicPr>
          <p:nvPr/>
        </p:nvPicPr>
        <p:blipFill>
          <a:blip r:embed="rId3"/>
          <a:stretch>
            <a:fillRect/>
          </a:stretch>
        </p:blipFill>
        <p:spPr>
          <a:xfrm>
            <a:off x="8392950" y="1408014"/>
            <a:ext cx="3138649" cy="1957485"/>
          </a:xfrm>
          <a:prstGeom prst="rect">
            <a:avLst/>
          </a:prstGeom>
        </p:spPr>
      </p:pic>
    </p:spTree>
    <p:extLst>
      <p:ext uri="{BB962C8B-B14F-4D97-AF65-F5344CB8AC3E}">
        <p14:creationId xmlns:p14="http://schemas.microsoft.com/office/powerpoint/2010/main" val="359358901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15330" y="336034"/>
            <a:ext cx="4147739" cy="369332"/>
          </a:xfrm>
          <a:prstGeom prst="rect">
            <a:avLst/>
          </a:prstGeom>
        </p:spPr>
        <p:txBody>
          <a:bodyPr wrap="none">
            <a:spAutoFit/>
          </a:bodyPr>
          <a:lstStyle/>
          <a:p>
            <a:r>
              <a:rPr lang="en-US" b="1"/>
              <a:t>If Condition activity in Azure Data Factory</a:t>
            </a:r>
            <a:endParaRPr lang="en-US"/>
          </a:p>
        </p:txBody>
      </p:sp>
      <p:pic>
        <p:nvPicPr>
          <p:cNvPr id="4" name="Picture 3"/>
          <p:cNvPicPr>
            <a:picLocks noChangeAspect="1"/>
          </p:cNvPicPr>
          <p:nvPr/>
        </p:nvPicPr>
        <p:blipFill>
          <a:blip r:embed="rId2"/>
          <a:stretch>
            <a:fillRect/>
          </a:stretch>
        </p:blipFill>
        <p:spPr>
          <a:xfrm>
            <a:off x="415331" y="836366"/>
            <a:ext cx="8131770" cy="4599234"/>
          </a:xfrm>
          <a:prstGeom prst="rect">
            <a:avLst/>
          </a:prstGeom>
        </p:spPr>
      </p:pic>
      <p:pic>
        <p:nvPicPr>
          <p:cNvPr id="6" name="Picture 5"/>
          <p:cNvPicPr>
            <a:picLocks noChangeAspect="1"/>
          </p:cNvPicPr>
          <p:nvPr/>
        </p:nvPicPr>
        <p:blipFill>
          <a:blip r:embed="rId3"/>
          <a:stretch>
            <a:fillRect/>
          </a:stretch>
        </p:blipFill>
        <p:spPr>
          <a:xfrm>
            <a:off x="5207000" y="1919124"/>
            <a:ext cx="6527799" cy="4329276"/>
          </a:xfrm>
          <a:prstGeom prst="rect">
            <a:avLst/>
          </a:prstGeom>
        </p:spPr>
      </p:pic>
    </p:spTree>
    <p:extLst>
      <p:ext uri="{BB962C8B-B14F-4D97-AF65-F5344CB8AC3E}">
        <p14:creationId xmlns:p14="http://schemas.microsoft.com/office/powerpoint/2010/main" val="338553665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0984" y="1136556"/>
            <a:ext cx="11082816" cy="2203543"/>
          </a:xfrm>
          <a:prstGeom prst="rect">
            <a:avLst/>
          </a:prstGeom>
        </p:spPr>
      </p:pic>
      <p:sp>
        <p:nvSpPr>
          <p:cNvPr id="3" name="TextBox 2"/>
          <p:cNvSpPr txBox="1"/>
          <p:nvPr/>
        </p:nvSpPr>
        <p:spPr>
          <a:xfrm>
            <a:off x="393700" y="584200"/>
            <a:ext cx="6299200" cy="461665"/>
          </a:xfrm>
          <a:prstGeom prst="rect">
            <a:avLst/>
          </a:prstGeom>
          <a:noFill/>
        </p:spPr>
        <p:txBody>
          <a:bodyPr wrap="square" rtlCol="0">
            <a:spAutoFit/>
          </a:bodyPr>
          <a:lstStyle/>
          <a:p>
            <a:r>
              <a:rPr lang="en-US" sz="2400" smtClean="0">
                <a:solidFill>
                  <a:schemeClr val="accent1">
                    <a:lumMod val="50000"/>
                  </a:schemeClr>
                </a:solidFill>
              </a:rPr>
              <a:t>Lookup Activity</a:t>
            </a:r>
            <a:endParaRPr lang="en-US" sz="2400">
              <a:solidFill>
                <a:schemeClr val="accent1">
                  <a:lumMod val="50000"/>
                </a:schemeClr>
              </a:solidFill>
            </a:endParaRPr>
          </a:p>
        </p:txBody>
      </p:sp>
      <p:pic>
        <p:nvPicPr>
          <p:cNvPr id="4" name="Picture 3"/>
          <p:cNvPicPr>
            <a:picLocks noChangeAspect="1"/>
          </p:cNvPicPr>
          <p:nvPr/>
        </p:nvPicPr>
        <p:blipFill>
          <a:blip r:embed="rId3"/>
          <a:stretch>
            <a:fillRect/>
          </a:stretch>
        </p:blipFill>
        <p:spPr>
          <a:xfrm>
            <a:off x="715516" y="3340099"/>
            <a:ext cx="8441184" cy="2306722"/>
          </a:xfrm>
          <a:prstGeom prst="rect">
            <a:avLst/>
          </a:prstGeom>
        </p:spPr>
      </p:pic>
    </p:spTree>
    <p:extLst>
      <p:ext uri="{BB962C8B-B14F-4D97-AF65-F5344CB8AC3E}">
        <p14:creationId xmlns:p14="http://schemas.microsoft.com/office/powerpoint/2010/main" val="6330293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77342" y="239616"/>
            <a:ext cx="7114058" cy="1968591"/>
          </a:xfrm>
          <a:prstGeom prst="rect">
            <a:avLst/>
          </a:prstGeom>
        </p:spPr>
      </p:pic>
      <p:pic>
        <p:nvPicPr>
          <p:cNvPr id="4" name="Picture 3"/>
          <p:cNvPicPr>
            <a:picLocks noChangeAspect="1"/>
          </p:cNvPicPr>
          <p:nvPr/>
        </p:nvPicPr>
        <p:blipFill>
          <a:blip r:embed="rId3"/>
          <a:stretch>
            <a:fillRect/>
          </a:stretch>
        </p:blipFill>
        <p:spPr>
          <a:xfrm>
            <a:off x="8832586" y="431709"/>
            <a:ext cx="2483113" cy="1584406"/>
          </a:xfrm>
          <a:prstGeom prst="rect">
            <a:avLst/>
          </a:prstGeom>
        </p:spPr>
      </p:pic>
      <p:pic>
        <p:nvPicPr>
          <p:cNvPr id="5" name="Picture 4"/>
          <p:cNvPicPr>
            <a:picLocks noChangeAspect="1"/>
          </p:cNvPicPr>
          <p:nvPr/>
        </p:nvPicPr>
        <p:blipFill>
          <a:blip r:embed="rId4"/>
          <a:stretch>
            <a:fillRect/>
          </a:stretch>
        </p:blipFill>
        <p:spPr>
          <a:xfrm>
            <a:off x="277342" y="2417608"/>
            <a:ext cx="8225294" cy="2324185"/>
          </a:xfrm>
          <a:prstGeom prst="rect">
            <a:avLst/>
          </a:prstGeom>
        </p:spPr>
      </p:pic>
      <p:pic>
        <p:nvPicPr>
          <p:cNvPr id="6" name="Picture 5"/>
          <p:cNvPicPr>
            <a:picLocks noChangeAspect="1"/>
          </p:cNvPicPr>
          <p:nvPr/>
        </p:nvPicPr>
        <p:blipFill>
          <a:blip r:embed="rId5"/>
          <a:stretch>
            <a:fillRect/>
          </a:stretch>
        </p:blipFill>
        <p:spPr>
          <a:xfrm>
            <a:off x="8832587" y="2709708"/>
            <a:ext cx="2483113" cy="2636991"/>
          </a:xfrm>
          <a:prstGeom prst="rect">
            <a:avLst/>
          </a:prstGeom>
        </p:spPr>
      </p:pic>
      <p:pic>
        <p:nvPicPr>
          <p:cNvPr id="7" name="Picture 6"/>
          <p:cNvPicPr>
            <a:picLocks noChangeAspect="1"/>
          </p:cNvPicPr>
          <p:nvPr/>
        </p:nvPicPr>
        <p:blipFill>
          <a:blip r:embed="rId6"/>
          <a:stretch>
            <a:fillRect/>
          </a:stretch>
        </p:blipFill>
        <p:spPr>
          <a:xfrm>
            <a:off x="1434626" y="4436956"/>
            <a:ext cx="8255474" cy="2065443"/>
          </a:xfrm>
          <a:prstGeom prst="rect">
            <a:avLst/>
          </a:prstGeom>
        </p:spPr>
      </p:pic>
    </p:spTree>
    <p:extLst>
      <p:ext uri="{BB962C8B-B14F-4D97-AF65-F5344CB8AC3E}">
        <p14:creationId xmlns:p14="http://schemas.microsoft.com/office/powerpoint/2010/main" val="2163698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95002" y="760166"/>
            <a:ext cx="4810796" cy="3534268"/>
          </a:xfrm>
          <a:prstGeom prst="rect">
            <a:avLst/>
          </a:prstGeom>
        </p:spPr>
      </p:pic>
      <p:pic>
        <p:nvPicPr>
          <p:cNvPr id="3" name="Picture 2"/>
          <p:cNvPicPr>
            <a:picLocks noChangeAspect="1"/>
          </p:cNvPicPr>
          <p:nvPr/>
        </p:nvPicPr>
        <p:blipFill>
          <a:blip r:embed="rId3"/>
          <a:stretch>
            <a:fillRect/>
          </a:stretch>
        </p:blipFill>
        <p:spPr>
          <a:xfrm>
            <a:off x="5876044" y="796671"/>
            <a:ext cx="5579356" cy="3639058"/>
          </a:xfrm>
          <a:prstGeom prst="rect">
            <a:avLst/>
          </a:prstGeom>
        </p:spPr>
      </p:pic>
    </p:spTree>
    <p:extLst>
      <p:ext uri="{BB962C8B-B14F-4D97-AF65-F5344CB8AC3E}">
        <p14:creationId xmlns:p14="http://schemas.microsoft.com/office/powerpoint/2010/main" val="930958286"/>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436162" y="520700"/>
            <a:ext cx="8850837" cy="5435600"/>
          </a:xfrm>
          <a:prstGeom prst="rect">
            <a:avLst/>
          </a:prstGeom>
        </p:spPr>
      </p:pic>
    </p:spTree>
    <p:extLst>
      <p:ext uri="{BB962C8B-B14F-4D97-AF65-F5344CB8AC3E}">
        <p14:creationId xmlns:p14="http://schemas.microsoft.com/office/powerpoint/2010/main" val="153659724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1105" y="339444"/>
            <a:ext cx="7630590" cy="4020111"/>
          </a:xfrm>
          <a:prstGeom prst="rect">
            <a:avLst/>
          </a:prstGeom>
        </p:spPr>
      </p:pic>
      <p:pic>
        <p:nvPicPr>
          <p:cNvPr id="3" name="Picture 2"/>
          <p:cNvPicPr>
            <a:picLocks noChangeAspect="1"/>
          </p:cNvPicPr>
          <p:nvPr/>
        </p:nvPicPr>
        <p:blipFill>
          <a:blip r:embed="rId3"/>
          <a:stretch>
            <a:fillRect/>
          </a:stretch>
        </p:blipFill>
        <p:spPr>
          <a:xfrm>
            <a:off x="7394254" y="3033471"/>
            <a:ext cx="4591691" cy="3458058"/>
          </a:xfrm>
          <a:prstGeom prst="rect">
            <a:avLst/>
          </a:prstGeom>
        </p:spPr>
      </p:pic>
    </p:spTree>
    <p:extLst>
      <p:ext uri="{BB962C8B-B14F-4D97-AF65-F5344CB8AC3E}">
        <p14:creationId xmlns:p14="http://schemas.microsoft.com/office/powerpoint/2010/main" val="9962154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73642" y="1213366"/>
            <a:ext cx="11036299" cy="5119977"/>
          </a:xfrm>
          <a:prstGeom prst="rect">
            <a:avLst/>
          </a:prstGeom>
        </p:spPr>
      </p:pic>
      <p:sp>
        <p:nvSpPr>
          <p:cNvPr id="3" name="Rectangle 2"/>
          <p:cNvSpPr/>
          <p:nvPr/>
        </p:nvSpPr>
        <p:spPr>
          <a:xfrm>
            <a:off x="788407" y="628134"/>
            <a:ext cx="5218693" cy="369332"/>
          </a:xfrm>
          <a:prstGeom prst="rect">
            <a:avLst/>
          </a:prstGeom>
        </p:spPr>
        <p:txBody>
          <a:bodyPr wrap="square">
            <a:spAutoFit/>
          </a:bodyPr>
          <a:lstStyle/>
          <a:p>
            <a:r>
              <a:rPr lang="en-US" b="1"/>
              <a:t>Copy multiple tables in Bulk with Lookup &amp; ForEach</a:t>
            </a:r>
            <a:endParaRPr lang="en-US"/>
          </a:p>
        </p:txBody>
      </p:sp>
    </p:spTree>
    <p:extLst>
      <p:ext uri="{BB962C8B-B14F-4D97-AF65-F5344CB8AC3E}">
        <p14:creationId xmlns:p14="http://schemas.microsoft.com/office/powerpoint/2010/main" val="183366923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22444" y="222420"/>
            <a:ext cx="6655005" cy="3111961"/>
          </a:xfrm>
          <a:prstGeom prst="rect">
            <a:avLst/>
          </a:prstGeom>
        </p:spPr>
      </p:pic>
      <p:pic>
        <p:nvPicPr>
          <p:cNvPr id="4" name="Picture 3"/>
          <p:cNvPicPr>
            <a:picLocks noChangeAspect="1"/>
          </p:cNvPicPr>
          <p:nvPr/>
        </p:nvPicPr>
        <p:blipFill>
          <a:blip r:embed="rId3"/>
          <a:stretch>
            <a:fillRect/>
          </a:stretch>
        </p:blipFill>
        <p:spPr>
          <a:xfrm>
            <a:off x="322444" y="3447289"/>
            <a:ext cx="6655005" cy="2920560"/>
          </a:xfrm>
          <a:prstGeom prst="rect">
            <a:avLst/>
          </a:prstGeom>
        </p:spPr>
      </p:pic>
      <p:pic>
        <p:nvPicPr>
          <p:cNvPr id="5" name="Picture 4"/>
          <p:cNvPicPr>
            <a:picLocks noChangeAspect="1"/>
          </p:cNvPicPr>
          <p:nvPr/>
        </p:nvPicPr>
        <p:blipFill>
          <a:blip r:embed="rId4"/>
          <a:stretch>
            <a:fillRect/>
          </a:stretch>
        </p:blipFill>
        <p:spPr>
          <a:xfrm>
            <a:off x="7269340" y="982382"/>
            <a:ext cx="4210638" cy="4289834"/>
          </a:xfrm>
          <a:prstGeom prst="rect">
            <a:avLst/>
          </a:prstGeom>
        </p:spPr>
      </p:pic>
    </p:spTree>
    <p:extLst>
      <p:ext uri="{BB962C8B-B14F-4D97-AF65-F5344CB8AC3E}">
        <p14:creationId xmlns:p14="http://schemas.microsoft.com/office/powerpoint/2010/main" val="99837549"/>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12422" y="844365"/>
            <a:ext cx="5072377" cy="3791135"/>
          </a:xfrm>
          <a:prstGeom prst="rect">
            <a:avLst/>
          </a:prstGeom>
        </p:spPr>
      </p:pic>
      <p:pic>
        <p:nvPicPr>
          <p:cNvPr id="3" name="Picture 2"/>
          <p:cNvPicPr>
            <a:picLocks noChangeAspect="1"/>
          </p:cNvPicPr>
          <p:nvPr/>
        </p:nvPicPr>
        <p:blipFill>
          <a:blip r:embed="rId3"/>
          <a:stretch>
            <a:fillRect/>
          </a:stretch>
        </p:blipFill>
        <p:spPr>
          <a:xfrm>
            <a:off x="5511800" y="844365"/>
            <a:ext cx="5854700" cy="3791135"/>
          </a:xfrm>
          <a:prstGeom prst="rect">
            <a:avLst/>
          </a:prstGeom>
        </p:spPr>
      </p:pic>
    </p:spTree>
    <p:extLst>
      <p:ext uri="{BB962C8B-B14F-4D97-AF65-F5344CB8AC3E}">
        <p14:creationId xmlns:p14="http://schemas.microsoft.com/office/powerpoint/2010/main" val="361861636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30200" y="579399"/>
            <a:ext cx="10731500" cy="843001"/>
          </a:xfrm>
          <a:prstGeom prst="rect">
            <a:avLst/>
          </a:prstGeom>
        </p:spPr>
      </p:pic>
      <p:sp>
        <p:nvSpPr>
          <p:cNvPr id="3" name="TextBox 2"/>
          <p:cNvSpPr txBox="1"/>
          <p:nvPr/>
        </p:nvSpPr>
        <p:spPr>
          <a:xfrm>
            <a:off x="330200" y="114300"/>
            <a:ext cx="5651500" cy="369332"/>
          </a:xfrm>
          <a:prstGeom prst="rect">
            <a:avLst/>
          </a:prstGeom>
          <a:noFill/>
        </p:spPr>
        <p:txBody>
          <a:bodyPr wrap="square" rtlCol="0">
            <a:spAutoFit/>
          </a:bodyPr>
          <a:lstStyle/>
          <a:p>
            <a:r>
              <a:rPr lang="en-US" smtClean="0"/>
              <a:t>SWITCH Activity</a:t>
            </a:r>
            <a:endParaRPr lang="en-US"/>
          </a:p>
        </p:txBody>
      </p:sp>
      <p:pic>
        <p:nvPicPr>
          <p:cNvPr id="4" name="Picture 3"/>
          <p:cNvPicPr>
            <a:picLocks noChangeAspect="1"/>
          </p:cNvPicPr>
          <p:nvPr/>
        </p:nvPicPr>
        <p:blipFill>
          <a:blip r:embed="rId3"/>
          <a:stretch>
            <a:fillRect/>
          </a:stretch>
        </p:blipFill>
        <p:spPr>
          <a:xfrm>
            <a:off x="440978" y="1422400"/>
            <a:ext cx="6429722" cy="3454400"/>
          </a:xfrm>
          <a:prstGeom prst="rect">
            <a:avLst/>
          </a:prstGeom>
        </p:spPr>
      </p:pic>
      <p:pic>
        <p:nvPicPr>
          <p:cNvPr id="5" name="Picture 4"/>
          <p:cNvPicPr>
            <a:picLocks noChangeAspect="1"/>
          </p:cNvPicPr>
          <p:nvPr/>
        </p:nvPicPr>
        <p:blipFill>
          <a:blip r:embed="rId4"/>
          <a:stretch>
            <a:fillRect/>
          </a:stretch>
        </p:blipFill>
        <p:spPr>
          <a:xfrm>
            <a:off x="6870700" y="1422400"/>
            <a:ext cx="4496427" cy="4229690"/>
          </a:xfrm>
          <a:prstGeom prst="rect">
            <a:avLst/>
          </a:prstGeom>
        </p:spPr>
      </p:pic>
    </p:spTree>
    <p:extLst>
      <p:ext uri="{BB962C8B-B14F-4D97-AF65-F5344CB8AC3E}">
        <p14:creationId xmlns:p14="http://schemas.microsoft.com/office/powerpoint/2010/main" val="26645269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5700" y="266700"/>
            <a:ext cx="3493200" cy="369332"/>
          </a:xfrm>
          <a:prstGeom prst="rect">
            <a:avLst/>
          </a:prstGeom>
        </p:spPr>
        <p:txBody>
          <a:bodyPr wrap="none">
            <a:spAutoFit/>
          </a:bodyPr>
          <a:lstStyle/>
          <a:p>
            <a:r>
              <a:rPr lang="en-US" b="1"/>
              <a:t>Until activity in Azure Data Factory</a:t>
            </a:r>
            <a:endParaRPr lang="en-US"/>
          </a:p>
        </p:txBody>
      </p:sp>
      <p:sp>
        <p:nvSpPr>
          <p:cNvPr id="3" name="Rectangle 2"/>
          <p:cNvSpPr/>
          <p:nvPr/>
        </p:nvSpPr>
        <p:spPr>
          <a:xfrm>
            <a:off x="235300" y="781566"/>
            <a:ext cx="11486800" cy="646331"/>
          </a:xfrm>
          <a:prstGeom prst="rect">
            <a:avLst/>
          </a:prstGeom>
        </p:spPr>
        <p:txBody>
          <a:bodyPr wrap="square">
            <a:spAutoFit/>
          </a:bodyPr>
          <a:lstStyle/>
          <a:p>
            <a:r>
              <a:rPr lang="en-US"/>
              <a:t>It executes a set of activities in a loop until the condition associated with the activity evaluates to true. You can specify a timeout value for the until activity in Data Factory.</a:t>
            </a:r>
          </a:p>
        </p:txBody>
      </p:sp>
      <p:pic>
        <p:nvPicPr>
          <p:cNvPr id="4" name="Picture 3"/>
          <p:cNvPicPr>
            <a:picLocks noChangeAspect="1"/>
          </p:cNvPicPr>
          <p:nvPr/>
        </p:nvPicPr>
        <p:blipFill>
          <a:blip r:embed="rId2"/>
          <a:stretch>
            <a:fillRect/>
          </a:stretch>
        </p:blipFill>
        <p:spPr>
          <a:xfrm>
            <a:off x="6769101" y="1427896"/>
            <a:ext cx="4953000" cy="3639403"/>
          </a:xfrm>
          <a:prstGeom prst="rect">
            <a:avLst/>
          </a:prstGeom>
        </p:spPr>
      </p:pic>
      <p:pic>
        <p:nvPicPr>
          <p:cNvPr id="5" name="Picture 4"/>
          <p:cNvPicPr>
            <a:picLocks noChangeAspect="1"/>
          </p:cNvPicPr>
          <p:nvPr/>
        </p:nvPicPr>
        <p:blipFill>
          <a:blip r:embed="rId3"/>
          <a:stretch>
            <a:fillRect/>
          </a:stretch>
        </p:blipFill>
        <p:spPr>
          <a:xfrm>
            <a:off x="562500" y="1998397"/>
            <a:ext cx="5416200" cy="3801005"/>
          </a:xfrm>
          <a:prstGeom prst="rect">
            <a:avLst/>
          </a:prstGeom>
        </p:spPr>
      </p:pic>
    </p:spTree>
    <p:extLst>
      <p:ext uri="{BB962C8B-B14F-4D97-AF65-F5344CB8AC3E}">
        <p14:creationId xmlns:p14="http://schemas.microsoft.com/office/powerpoint/2010/main" val="7666072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47996" y="196334"/>
            <a:ext cx="3996607" cy="369332"/>
          </a:xfrm>
          <a:prstGeom prst="rect">
            <a:avLst/>
          </a:prstGeom>
        </p:spPr>
        <p:txBody>
          <a:bodyPr wrap="none">
            <a:spAutoFit/>
          </a:bodyPr>
          <a:lstStyle/>
          <a:p>
            <a:r>
              <a:rPr lang="en-US" b="1"/>
              <a:t>Validation activity in Azure Data Factory</a:t>
            </a:r>
            <a:endParaRPr lang="en-US"/>
          </a:p>
        </p:txBody>
      </p:sp>
      <p:sp>
        <p:nvSpPr>
          <p:cNvPr id="3" name="Rectangle 2"/>
          <p:cNvSpPr/>
          <p:nvPr/>
        </p:nvSpPr>
        <p:spPr>
          <a:xfrm>
            <a:off x="88898" y="565666"/>
            <a:ext cx="11950701" cy="646331"/>
          </a:xfrm>
          <a:prstGeom prst="rect">
            <a:avLst/>
          </a:prstGeom>
        </p:spPr>
        <p:txBody>
          <a:bodyPr wrap="square">
            <a:spAutoFit/>
          </a:bodyPr>
          <a:lstStyle/>
          <a:p>
            <a:r>
              <a:rPr lang="en-US"/>
              <a:t>You can use a Validation in a pipeline to ensure the pipeline only continues execution once it has validated the attached dataset reference exists, that it meets the specified criteria, or timeout has been reached</a:t>
            </a:r>
          </a:p>
        </p:txBody>
      </p:sp>
      <p:pic>
        <p:nvPicPr>
          <p:cNvPr id="4" name="Picture 3"/>
          <p:cNvPicPr>
            <a:picLocks noChangeAspect="1"/>
          </p:cNvPicPr>
          <p:nvPr/>
        </p:nvPicPr>
        <p:blipFill>
          <a:blip r:embed="rId2"/>
          <a:stretch>
            <a:fillRect/>
          </a:stretch>
        </p:blipFill>
        <p:spPr>
          <a:xfrm>
            <a:off x="240916" y="1447518"/>
            <a:ext cx="6998083" cy="5016782"/>
          </a:xfrm>
          <a:prstGeom prst="rect">
            <a:avLst/>
          </a:prstGeom>
        </p:spPr>
      </p:pic>
      <p:pic>
        <p:nvPicPr>
          <p:cNvPr id="5" name="Picture 4"/>
          <p:cNvPicPr>
            <a:picLocks noChangeAspect="1"/>
          </p:cNvPicPr>
          <p:nvPr/>
        </p:nvPicPr>
        <p:blipFill>
          <a:blip r:embed="rId3"/>
          <a:stretch>
            <a:fillRect/>
          </a:stretch>
        </p:blipFill>
        <p:spPr>
          <a:xfrm>
            <a:off x="7856297" y="1833313"/>
            <a:ext cx="3439005" cy="3572374"/>
          </a:xfrm>
          <a:prstGeom prst="rect">
            <a:avLst/>
          </a:prstGeom>
        </p:spPr>
      </p:pic>
    </p:spTree>
    <p:extLst>
      <p:ext uri="{BB962C8B-B14F-4D97-AF65-F5344CB8AC3E}">
        <p14:creationId xmlns:p14="http://schemas.microsoft.com/office/powerpoint/2010/main" val="7865671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6251" y="170934"/>
            <a:ext cx="4241097" cy="369332"/>
          </a:xfrm>
          <a:prstGeom prst="rect">
            <a:avLst/>
          </a:prstGeom>
        </p:spPr>
        <p:txBody>
          <a:bodyPr wrap="none">
            <a:spAutoFit/>
          </a:bodyPr>
          <a:lstStyle/>
          <a:p>
            <a:r>
              <a:rPr lang="en-US" b="1"/>
              <a:t>Execute wait activity in Azure Data Factory</a:t>
            </a:r>
            <a:endParaRPr lang="en-US"/>
          </a:p>
        </p:txBody>
      </p:sp>
      <p:sp>
        <p:nvSpPr>
          <p:cNvPr id="3" name="Rectangle 2"/>
          <p:cNvSpPr/>
          <p:nvPr/>
        </p:nvSpPr>
        <p:spPr>
          <a:xfrm>
            <a:off x="216250" y="808335"/>
            <a:ext cx="11734449" cy="646331"/>
          </a:xfrm>
          <a:prstGeom prst="rect">
            <a:avLst/>
          </a:prstGeom>
        </p:spPr>
        <p:txBody>
          <a:bodyPr wrap="square">
            <a:spAutoFit/>
          </a:bodyPr>
          <a:lstStyle/>
          <a:p>
            <a:r>
              <a:rPr lang="en-US"/>
              <a:t>When you use a Wait activity in a pipeline, the pipeline waits for the specified period of time before continuing with execution of subsequent activities.</a:t>
            </a:r>
          </a:p>
        </p:txBody>
      </p:sp>
      <p:pic>
        <p:nvPicPr>
          <p:cNvPr id="4" name="Picture 3"/>
          <p:cNvPicPr>
            <a:picLocks noChangeAspect="1"/>
          </p:cNvPicPr>
          <p:nvPr/>
        </p:nvPicPr>
        <p:blipFill>
          <a:blip r:embed="rId2"/>
          <a:stretch>
            <a:fillRect/>
          </a:stretch>
        </p:blipFill>
        <p:spPr>
          <a:xfrm>
            <a:off x="3436713" y="1722735"/>
            <a:ext cx="3210373" cy="2915057"/>
          </a:xfrm>
          <a:prstGeom prst="rect">
            <a:avLst/>
          </a:prstGeom>
        </p:spPr>
      </p:pic>
    </p:spTree>
    <p:extLst>
      <p:ext uri="{BB962C8B-B14F-4D97-AF65-F5344CB8AC3E}">
        <p14:creationId xmlns:p14="http://schemas.microsoft.com/office/powerpoint/2010/main" val="178713787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7562" y="209034"/>
            <a:ext cx="3469476" cy="369332"/>
          </a:xfrm>
          <a:prstGeom prst="rect">
            <a:avLst/>
          </a:prstGeom>
        </p:spPr>
        <p:txBody>
          <a:bodyPr wrap="none">
            <a:spAutoFit/>
          </a:bodyPr>
          <a:lstStyle/>
          <a:p>
            <a:r>
              <a:rPr lang="en-US" b="1"/>
              <a:t>Web activity in Azure Data Factory</a:t>
            </a:r>
            <a:endParaRPr lang="en-US"/>
          </a:p>
        </p:txBody>
      </p:sp>
      <p:sp>
        <p:nvSpPr>
          <p:cNvPr id="3" name="Rectangle 2"/>
          <p:cNvSpPr/>
          <p:nvPr/>
        </p:nvSpPr>
        <p:spPr>
          <a:xfrm>
            <a:off x="157562" y="782935"/>
            <a:ext cx="11805838" cy="646331"/>
          </a:xfrm>
          <a:prstGeom prst="rect">
            <a:avLst/>
          </a:prstGeom>
        </p:spPr>
        <p:txBody>
          <a:bodyPr wrap="square">
            <a:spAutoFit/>
          </a:bodyPr>
          <a:lstStyle/>
          <a:p>
            <a:r>
              <a:rPr lang="en-US"/>
              <a:t>Web Activity can be used to call a custom REST endpoint from a Data Factory pipeline. You can pass datasets and linked services to be consumed and accessed by the activity.</a:t>
            </a:r>
          </a:p>
        </p:txBody>
      </p:sp>
      <p:sp>
        <p:nvSpPr>
          <p:cNvPr id="4" name="Rectangle 3"/>
          <p:cNvSpPr/>
          <p:nvPr/>
        </p:nvSpPr>
        <p:spPr>
          <a:xfrm>
            <a:off x="7302500" y="2244636"/>
            <a:ext cx="4381500" cy="1477328"/>
          </a:xfrm>
          <a:prstGeom prst="rect">
            <a:avLst/>
          </a:prstGeom>
        </p:spPr>
        <p:txBody>
          <a:bodyPr wrap="square">
            <a:spAutoFit/>
          </a:bodyPr>
          <a:lstStyle/>
          <a:p>
            <a:r>
              <a:rPr lang="en-US"/>
              <a:t>When you use the POST/PUT method, the body property represents the payload that is sent to the endpoint. You can pass linked services and datasets as part of the payload. Here is the schema for the payload:</a:t>
            </a:r>
          </a:p>
        </p:txBody>
      </p:sp>
      <p:pic>
        <p:nvPicPr>
          <p:cNvPr id="6" name="Picture 5"/>
          <p:cNvPicPr>
            <a:picLocks noChangeAspect="1"/>
          </p:cNvPicPr>
          <p:nvPr/>
        </p:nvPicPr>
        <p:blipFill>
          <a:blip r:embed="rId2"/>
          <a:stretch>
            <a:fillRect/>
          </a:stretch>
        </p:blipFill>
        <p:spPr>
          <a:xfrm>
            <a:off x="304800" y="1869092"/>
            <a:ext cx="6756399" cy="4328507"/>
          </a:xfrm>
          <a:prstGeom prst="rect">
            <a:avLst/>
          </a:prstGeom>
        </p:spPr>
      </p:pic>
    </p:spTree>
    <p:extLst>
      <p:ext uri="{BB962C8B-B14F-4D97-AF65-F5344CB8AC3E}">
        <p14:creationId xmlns:p14="http://schemas.microsoft.com/office/powerpoint/2010/main" val="66281011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06022" y="601456"/>
            <a:ext cx="6347178" cy="4008644"/>
          </a:xfrm>
          <a:prstGeom prst="rect">
            <a:avLst/>
          </a:prstGeom>
        </p:spPr>
      </p:pic>
      <p:pic>
        <p:nvPicPr>
          <p:cNvPr id="3" name="Picture 2"/>
          <p:cNvPicPr>
            <a:picLocks noChangeAspect="1"/>
          </p:cNvPicPr>
          <p:nvPr/>
        </p:nvPicPr>
        <p:blipFill>
          <a:blip r:embed="rId3"/>
          <a:stretch>
            <a:fillRect/>
          </a:stretch>
        </p:blipFill>
        <p:spPr>
          <a:xfrm>
            <a:off x="6706844" y="581433"/>
            <a:ext cx="4925112" cy="4048690"/>
          </a:xfrm>
          <a:prstGeom prst="rect">
            <a:avLst/>
          </a:prstGeom>
        </p:spPr>
      </p:pic>
      <p:pic>
        <p:nvPicPr>
          <p:cNvPr id="4" name="Picture 3"/>
          <p:cNvPicPr>
            <a:picLocks noChangeAspect="1"/>
          </p:cNvPicPr>
          <p:nvPr/>
        </p:nvPicPr>
        <p:blipFill>
          <a:blip r:embed="rId4"/>
          <a:stretch>
            <a:fillRect/>
          </a:stretch>
        </p:blipFill>
        <p:spPr>
          <a:xfrm>
            <a:off x="1782327" y="4825893"/>
            <a:ext cx="6239746" cy="1524213"/>
          </a:xfrm>
          <a:prstGeom prst="rect">
            <a:avLst/>
          </a:prstGeom>
        </p:spPr>
      </p:pic>
      <p:pic>
        <p:nvPicPr>
          <p:cNvPr id="5" name="Picture 4"/>
          <p:cNvPicPr>
            <a:picLocks noChangeAspect="1"/>
          </p:cNvPicPr>
          <p:nvPr/>
        </p:nvPicPr>
        <p:blipFill>
          <a:blip r:embed="rId5"/>
          <a:stretch>
            <a:fillRect/>
          </a:stretch>
        </p:blipFill>
        <p:spPr>
          <a:xfrm>
            <a:off x="10318599" y="2771513"/>
            <a:ext cx="1873401" cy="1394087"/>
          </a:xfrm>
          <a:prstGeom prst="rect">
            <a:avLst/>
          </a:prstGeom>
        </p:spPr>
      </p:pic>
    </p:spTree>
    <p:extLst>
      <p:ext uri="{BB962C8B-B14F-4D97-AF65-F5344CB8AC3E}">
        <p14:creationId xmlns:p14="http://schemas.microsoft.com/office/powerpoint/2010/main" val="128109465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8990" y="528530"/>
            <a:ext cx="10062010" cy="2265470"/>
          </a:xfrm>
          <a:prstGeom prst="rect">
            <a:avLst/>
          </a:prstGeom>
        </p:spPr>
      </p:pic>
      <p:sp>
        <p:nvSpPr>
          <p:cNvPr id="3" name="Rectangle 2"/>
          <p:cNvSpPr/>
          <p:nvPr/>
        </p:nvSpPr>
        <p:spPr>
          <a:xfrm>
            <a:off x="478990" y="3180834"/>
            <a:ext cx="3950377" cy="369332"/>
          </a:xfrm>
          <a:prstGeom prst="rect">
            <a:avLst/>
          </a:prstGeom>
        </p:spPr>
        <p:txBody>
          <a:bodyPr wrap="none">
            <a:spAutoFit/>
          </a:bodyPr>
          <a:lstStyle/>
          <a:p>
            <a:r>
              <a:rPr lang="en-US" b="1"/>
              <a:t>Webhook activity in Azure Data Factory</a:t>
            </a:r>
            <a:endParaRPr lang="en-US"/>
          </a:p>
        </p:txBody>
      </p:sp>
      <p:pic>
        <p:nvPicPr>
          <p:cNvPr id="4" name="Picture 3"/>
          <p:cNvPicPr>
            <a:picLocks noChangeAspect="1"/>
          </p:cNvPicPr>
          <p:nvPr/>
        </p:nvPicPr>
        <p:blipFill>
          <a:blip r:embed="rId3"/>
          <a:stretch>
            <a:fillRect/>
          </a:stretch>
        </p:blipFill>
        <p:spPr>
          <a:xfrm>
            <a:off x="593290" y="3681298"/>
            <a:ext cx="10150910" cy="2554402"/>
          </a:xfrm>
          <a:prstGeom prst="rect">
            <a:avLst/>
          </a:prstGeom>
        </p:spPr>
      </p:pic>
    </p:spTree>
    <p:extLst>
      <p:ext uri="{BB962C8B-B14F-4D97-AF65-F5344CB8AC3E}">
        <p14:creationId xmlns:p14="http://schemas.microsoft.com/office/powerpoint/2010/main" val="413519943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2575" y="266700"/>
            <a:ext cx="4467849" cy="3580092"/>
          </a:xfrm>
          <a:prstGeom prst="rect">
            <a:avLst/>
          </a:prstGeom>
        </p:spPr>
      </p:pic>
      <p:pic>
        <p:nvPicPr>
          <p:cNvPr id="3" name="Picture 2"/>
          <p:cNvPicPr>
            <a:picLocks noChangeAspect="1"/>
          </p:cNvPicPr>
          <p:nvPr/>
        </p:nvPicPr>
        <p:blipFill>
          <a:blip r:embed="rId3"/>
          <a:stretch>
            <a:fillRect/>
          </a:stretch>
        </p:blipFill>
        <p:spPr>
          <a:xfrm>
            <a:off x="5233521" y="849124"/>
            <a:ext cx="6677957" cy="2695951"/>
          </a:xfrm>
          <a:prstGeom prst="rect">
            <a:avLst/>
          </a:prstGeom>
        </p:spPr>
      </p:pic>
    </p:spTree>
    <p:extLst>
      <p:ext uri="{BB962C8B-B14F-4D97-AF65-F5344CB8AC3E}">
        <p14:creationId xmlns:p14="http://schemas.microsoft.com/office/powerpoint/2010/main" val="215416495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77347" y="437940"/>
            <a:ext cx="9604853" cy="5175460"/>
          </a:xfrm>
          <a:prstGeom prst="rect">
            <a:avLst/>
          </a:prstGeom>
        </p:spPr>
      </p:pic>
    </p:spTree>
    <p:extLst>
      <p:ext uri="{BB962C8B-B14F-4D97-AF65-F5344CB8AC3E}">
        <p14:creationId xmlns:p14="http://schemas.microsoft.com/office/powerpoint/2010/main" val="104351363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87566" y="425336"/>
            <a:ext cx="5560154" cy="2696806"/>
          </a:xfrm>
          <a:prstGeom prst="rect">
            <a:avLst/>
          </a:prstGeom>
        </p:spPr>
      </p:pic>
      <p:pic>
        <p:nvPicPr>
          <p:cNvPr id="4" name="Picture 3"/>
          <p:cNvPicPr>
            <a:picLocks noChangeAspect="1"/>
          </p:cNvPicPr>
          <p:nvPr/>
        </p:nvPicPr>
        <p:blipFill>
          <a:blip r:embed="rId3"/>
          <a:stretch>
            <a:fillRect/>
          </a:stretch>
        </p:blipFill>
        <p:spPr>
          <a:xfrm>
            <a:off x="6721038" y="1109076"/>
            <a:ext cx="3791479" cy="3772426"/>
          </a:xfrm>
          <a:prstGeom prst="rect">
            <a:avLst/>
          </a:prstGeom>
        </p:spPr>
      </p:pic>
      <p:pic>
        <p:nvPicPr>
          <p:cNvPr id="5" name="Picture 4"/>
          <p:cNvPicPr>
            <a:picLocks noChangeAspect="1"/>
          </p:cNvPicPr>
          <p:nvPr/>
        </p:nvPicPr>
        <p:blipFill>
          <a:blip r:embed="rId4"/>
          <a:stretch>
            <a:fillRect/>
          </a:stretch>
        </p:blipFill>
        <p:spPr>
          <a:xfrm>
            <a:off x="387567" y="3278659"/>
            <a:ext cx="5560154" cy="2704557"/>
          </a:xfrm>
          <a:prstGeom prst="rect">
            <a:avLst/>
          </a:prstGeom>
        </p:spPr>
      </p:pic>
    </p:spTree>
    <p:extLst>
      <p:ext uri="{BB962C8B-B14F-4D97-AF65-F5344CB8AC3E}">
        <p14:creationId xmlns:p14="http://schemas.microsoft.com/office/powerpoint/2010/main" val="3404760280"/>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1926" y="325341"/>
            <a:ext cx="8765074" cy="1135159"/>
          </a:xfrm>
          <a:prstGeom prst="rect">
            <a:avLst/>
          </a:prstGeom>
        </p:spPr>
      </p:pic>
      <p:pic>
        <p:nvPicPr>
          <p:cNvPr id="3" name="Picture 2"/>
          <p:cNvPicPr>
            <a:picLocks noChangeAspect="1"/>
          </p:cNvPicPr>
          <p:nvPr/>
        </p:nvPicPr>
        <p:blipFill>
          <a:blip r:embed="rId3"/>
          <a:stretch>
            <a:fillRect/>
          </a:stretch>
        </p:blipFill>
        <p:spPr>
          <a:xfrm>
            <a:off x="3095408" y="1460500"/>
            <a:ext cx="4981792" cy="4496427"/>
          </a:xfrm>
          <a:prstGeom prst="rect">
            <a:avLst/>
          </a:prstGeom>
        </p:spPr>
      </p:pic>
    </p:spTree>
    <p:extLst>
      <p:ext uri="{BB962C8B-B14F-4D97-AF65-F5344CB8AC3E}">
        <p14:creationId xmlns:p14="http://schemas.microsoft.com/office/powerpoint/2010/main" val="387530714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77901" y="977900"/>
            <a:ext cx="9938422" cy="4953000"/>
          </a:xfrm>
          <a:prstGeom prst="rect">
            <a:avLst/>
          </a:prstGeom>
        </p:spPr>
      </p:pic>
    </p:spTree>
    <p:extLst>
      <p:ext uri="{BB962C8B-B14F-4D97-AF65-F5344CB8AC3E}">
        <p14:creationId xmlns:p14="http://schemas.microsoft.com/office/powerpoint/2010/main" val="110757291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28125" y="1495155"/>
            <a:ext cx="9135750" cy="3867690"/>
          </a:xfrm>
          <a:prstGeom prst="rect">
            <a:avLst/>
          </a:prstGeom>
        </p:spPr>
      </p:pic>
    </p:spTree>
    <p:extLst>
      <p:ext uri="{BB962C8B-B14F-4D97-AF65-F5344CB8AC3E}">
        <p14:creationId xmlns:p14="http://schemas.microsoft.com/office/powerpoint/2010/main" val="344869584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71600" y="850900"/>
            <a:ext cx="9004300" cy="4483100"/>
          </a:xfrm>
          <a:prstGeom prst="rect">
            <a:avLst/>
          </a:prstGeom>
        </p:spPr>
      </p:pic>
    </p:spTree>
    <p:extLst>
      <p:ext uri="{BB962C8B-B14F-4D97-AF65-F5344CB8AC3E}">
        <p14:creationId xmlns:p14="http://schemas.microsoft.com/office/powerpoint/2010/main" val="19880398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876800" y="339809"/>
            <a:ext cx="6484036" cy="3241871"/>
          </a:xfrm>
          <a:prstGeom prst="rect">
            <a:avLst/>
          </a:prstGeom>
        </p:spPr>
      </p:pic>
      <p:sp>
        <p:nvSpPr>
          <p:cNvPr id="7" name="TextBox 6"/>
          <p:cNvSpPr txBox="1"/>
          <p:nvPr/>
        </p:nvSpPr>
        <p:spPr>
          <a:xfrm>
            <a:off x="393701" y="3898900"/>
            <a:ext cx="11252200" cy="2031325"/>
          </a:xfrm>
          <a:prstGeom prst="rect">
            <a:avLst/>
          </a:prstGeom>
          <a:noFill/>
        </p:spPr>
        <p:txBody>
          <a:bodyPr wrap="square" rtlCol="0">
            <a:spAutoFit/>
          </a:bodyPr>
          <a:lstStyle/>
          <a:p>
            <a:pPr algn="just"/>
            <a:r>
              <a:rPr lang="en-US" b="1" smtClean="0"/>
              <a:t>Allow schema drift</a:t>
            </a:r>
            <a:r>
              <a:rPr lang="en-US" smtClean="0"/>
              <a:t>: Select Allows schema drift if the source columns will change often this setting will allow nall the incoming fields from your source to flow through the transformations at the sink</a:t>
            </a:r>
          </a:p>
          <a:p>
            <a:pPr algn="just"/>
            <a:endParaRPr lang="en-US"/>
          </a:p>
          <a:p>
            <a:pPr algn="just"/>
            <a:r>
              <a:rPr lang="en-US" b="1" smtClean="0"/>
              <a:t>Infer drifted column type</a:t>
            </a:r>
            <a:r>
              <a:rPr lang="en-US" smtClean="0"/>
              <a:t>: Allows auto detection of drifted column types</a:t>
            </a:r>
          </a:p>
          <a:p>
            <a:pPr algn="just"/>
            <a:endParaRPr lang="en-US"/>
          </a:p>
          <a:p>
            <a:pPr algn="just"/>
            <a:r>
              <a:rPr lang="en-US" b="1" smtClean="0"/>
              <a:t>Validate scema</a:t>
            </a:r>
            <a:r>
              <a:rPr lang="en-US" smtClean="0"/>
              <a:t>: Setting this option will cause data flow to fail if any column and type defined in the projection tab does not mantch the incoming data </a:t>
            </a:r>
            <a:endParaRPr lang="en-US"/>
          </a:p>
        </p:txBody>
      </p:sp>
      <p:sp>
        <p:nvSpPr>
          <p:cNvPr id="3" name="TextBox 2"/>
          <p:cNvSpPr txBox="1"/>
          <p:nvPr/>
        </p:nvSpPr>
        <p:spPr>
          <a:xfrm>
            <a:off x="691979" y="1105928"/>
            <a:ext cx="3855308" cy="646331"/>
          </a:xfrm>
          <a:prstGeom prst="rect">
            <a:avLst/>
          </a:prstGeom>
          <a:noFill/>
        </p:spPr>
        <p:txBody>
          <a:bodyPr wrap="square" rtlCol="0">
            <a:spAutoFit/>
          </a:bodyPr>
          <a:lstStyle/>
          <a:p>
            <a:r>
              <a:rPr lang="en-US" smtClean="0"/>
              <a:t>Source and sink transformation in mapping data flow</a:t>
            </a:r>
            <a:endParaRPr lang="en-US"/>
          </a:p>
        </p:txBody>
      </p:sp>
      <p:sp>
        <p:nvSpPr>
          <p:cNvPr id="4" name="TextBox 3"/>
          <p:cNvSpPr txBox="1"/>
          <p:nvPr/>
        </p:nvSpPr>
        <p:spPr>
          <a:xfrm>
            <a:off x="235295" y="300987"/>
            <a:ext cx="2984499" cy="646331"/>
          </a:xfrm>
          <a:prstGeom prst="rect">
            <a:avLst/>
          </a:prstGeom>
          <a:noFill/>
        </p:spPr>
        <p:txBody>
          <a:bodyPr wrap="square" rtlCol="0">
            <a:spAutoFit/>
          </a:bodyPr>
          <a:lstStyle/>
          <a:p>
            <a:r>
              <a:rPr lang="en-US" sz="3600" smtClean="0">
                <a:latin typeface="Arial" panose="020B0604020202020204" pitchFamily="34" charset="0"/>
                <a:cs typeface="Arial" panose="020B0604020202020204" pitchFamily="34" charset="0"/>
              </a:rPr>
              <a:t>DATA FLOW</a:t>
            </a:r>
            <a:endParaRPr lang="en-US" sz="36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5909314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07768" y="287102"/>
            <a:ext cx="6644131" cy="3535597"/>
          </a:xfrm>
          <a:prstGeom prst="rect">
            <a:avLst/>
          </a:prstGeom>
        </p:spPr>
      </p:pic>
      <p:sp>
        <p:nvSpPr>
          <p:cNvPr id="3" name="TextBox 2"/>
          <p:cNvSpPr txBox="1"/>
          <p:nvPr/>
        </p:nvSpPr>
        <p:spPr>
          <a:xfrm>
            <a:off x="635000" y="4394200"/>
            <a:ext cx="10680700" cy="2308324"/>
          </a:xfrm>
          <a:prstGeom prst="rect">
            <a:avLst/>
          </a:prstGeom>
          <a:noFill/>
        </p:spPr>
        <p:txBody>
          <a:bodyPr wrap="square" rtlCol="0">
            <a:spAutoFit/>
          </a:bodyPr>
          <a:lstStyle/>
          <a:p>
            <a:r>
              <a:rPr lang="en-US" smtClean="0"/>
              <a:t>Partition root path: for file data that is portioned you can enter a partition root path in order to read portioned folders as columns</a:t>
            </a:r>
          </a:p>
          <a:p>
            <a:endParaRPr lang="en-US"/>
          </a:p>
          <a:p>
            <a:r>
              <a:rPr lang="en-US" smtClean="0"/>
              <a:t>We can add dynamic content to all the options (to automate) </a:t>
            </a:r>
          </a:p>
          <a:p>
            <a:endParaRPr lang="en-US"/>
          </a:p>
          <a:p>
            <a:endParaRPr lang="en-US" smtClean="0"/>
          </a:p>
          <a:p>
            <a:endParaRPr lang="en-US"/>
          </a:p>
          <a:p>
            <a:endParaRPr lang="en-US"/>
          </a:p>
        </p:txBody>
      </p:sp>
      <p:pic>
        <p:nvPicPr>
          <p:cNvPr id="4" name="Picture 3"/>
          <p:cNvPicPr>
            <a:picLocks noChangeAspect="1"/>
          </p:cNvPicPr>
          <p:nvPr/>
        </p:nvPicPr>
        <p:blipFill>
          <a:blip r:embed="rId3"/>
          <a:stretch>
            <a:fillRect/>
          </a:stretch>
        </p:blipFill>
        <p:spPr>
          <a:xfrm>
            <a:off x="8567620" y="534827"/>
            <a:ext cx="2748080" cy="771564"/>
          </a:xfrm>
          <a:prstGeom prst="rect">
            <a:avLst/>
          </a:prstGeom>
        </p:spPr>
      </p:pic>
      <p:pic>
        <p:nvPicPr>
          <p:cNvPr id="5" name="Picture 4"/>
          <p:cNvPicPr>
            <a:picLocks noChangeAspect="1"/>
          </p:cNvPicPr>
          <p:nvPr/>
        </p:nvPicPr>
        <p:blipFill>
          <a:blip r:embed="rId4"/>
          <a:stretch>
            <a:fillRect/>
          </a:stretch>
        </p:blipFill>
        <p:spPr>
          <a:xfrm>
            <a:off x="8567620" y="1548446"/>
            <a:ext cx="2748080" cy="466790"/>
          </a:xfrm>
          <a:prstGeom prst="rect">
            <a:avLst/>
          </a:prstGeom>
        </p:spPr>
      </p:pic>
      <p:pic>
        <p:nvPicPr>
          <p:cNvPr id="6" name="Picture 5"/>
          <p:cNvPicPr>
            <a:picLocks noChangeAspect="1"/>
          </p:cNvPicPr>
          <p:nvPr/>
        </p:nvPicPr>
        <p:blipFill>
          <a:blip r:embed="rId5"/>
          <a:stretch>
            <a:fillRect/>
          </a:stretch>
        </p:blipFill>
        <p:spPr>
          <a:xfrm>
            <a:off x="8567620" y="2311655"/>
            <a:ext cx="2748080" cy="400106"/>
          </a:xfrm>
          <a:prstGeom prst="rect">
            <a:avLst/>
          </a:prstGeom>
        </p:spPr>
      </p:pic>
      <p:pic>
        <p:nvPicPr>
          <p:cNvPr id="7" name="Picture 6"/>
          <p:cNvPicPr>
            <a:picLocks noChangeAspect="1"/>
          </p:cNvPicPr>
          <p:nvPr/>
        </p:nvPicPr>
        <p:blipFill>
          <a:blip r:embed="rId6"/>
          <a:stretch>
            <a:fillRect/>
          </a:stretch>
        </p:blipFill>
        <p:spPr>
          <a:xfrm>
            <a:off x="8567620" y="3086190"/>
            <a:ext cx="2748080" cy="466790"/>
          </a:xfrm>
          <a:prstGeom prst="rect">
            <a:avLst/>
          </a:prstGeom>
        </p:spPr>
      </p:pic>
    </p:spTree>
    <p:extLst>
      <p:ext uri="{BB962C8B-B14F-4D97-AF65-F5344CB8AC3E}">
        <p14:creationId xmlns:p14="http://schemas.microsoft.com/office/powerpoint/2010/main" val="8228447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01243" y="422103"/>
            <a:ext cx="5649113" cy="2457793"/>
          </a:xfrm>
          <a:prstGeom prst="rect">
            <a:avLst/>
          </a:prstGeom>
        </p:spPr>
      </p:pic>
      <p:pic>
        <p:nvPicPr>
          <p:cNvPr id="3" name="Picture 2"/>
          <p:cNvPicPr>
            <a:picLocks noChangeAspect="1"/>
          </p:cNvPicPr>
          <p:nvPr/>
        </p:nvPicPr>
        <p:blipFill>
          <a:blip r:embed="rId3"/>
          <a:stretch>
            <a:fillRect/>
          </a:stretch>
        </p:blipFill>
        <p:spPr>
          <a:xfrm>
            <a:off x="6405201" y="422103"/>
            <a:ext cx="5172797" cy="4344006"/>
          </a:xfrm>
          <a:prstGeom prst="rect">
            <a:avLst/>
          </a:prstGeom>
        </p:spPr>
      </p:pic>
      <p:pic>
        <p:nvPicPr>
          <p:cNvPr id="4" name="Picture 3"/>
          <p:cNvPicPr>
            <a:picLocks noChangeAspect="1"/>
          </p:cNvPicPr>
          <p:nvPr/>
        </p:nvPicPr>
        <p:blipFill>
          <a:blip r:embed="rId4"/>
          <a:stretch>
            <a:fillRect/>
          </a:stretch>
        </p:blipFill>
        <p:spPr>
          <a:xfrm>
            <a:off x="6405201" y="5191062"/>
            <a:ext cx="5172797" cy="981138"/>
          </a:xfrm>
          <a:prstGeom prst="rect">
            <a:avLst/>
          </a:prstGeom>
        </p:spPr>
      </p:pic>
      <p:pic>
        <p:nvPicPr>
          <p:cNvPr id="5" name="Picture 4"/>
          <p:cNvPicPr>
            <a:picLocks noChangeAspect="1"/>
          </p:cNvPicPr>
          <p:nvPr/>
        </p:nvPicPr>
        <p:blipFill>
          <a:blip r:embed="rId5"/>
          <a:stretch>
            <a:fillRect/>
          </a:stretch>
        </p:blipFill>
        <p:spPr>
          <a:xfrm>
            <a:off x="1255593" y="4106501"/>
            <a:ext cx="3043354" cy="747759"/>
          </a:xfrm>
          <a:prstGeom prst="rect">
            <a:avLst/>
          </a:prstGeom>
        </p:spPr>
      </p:pic>
      <p:pic>
        <p:nvPicPr>
          <p:cNvPr id="6" name="Picture 5"/>
          <p:cNvPicPr>
            <a:picLocks noChangeAspect="1"/>
          </p:cNvPicPr>
          <p:nvPr/>
        </p:nvPicPr>
        <p:blipFill>
          <a:blip r:embed="rId6"/>
          <a:stretch>
            <a:fillRect/>
          </a:stretch>
        </p:blipFill>
        <p:spPr>
          <a:xfrm>
            <a:off x="1369893" y="5125668"/>
            <a:ext cx="3043354" cy="1433161"/>
          </a:xfrm>
          <a:prstGeom prst="rect">
            <a:avLst/>
          </a:prstGeom>
        </p:spPr>
      </p:pic>
      <p:cxnSp>
        <p:nvCxnSpPr>
          <p:cNvPr id="8" name="Straight Arrow Connector 7"/>
          <p:cNvCxnSpPr/>
          <p:nvPr/>
        </p:nvCxnSpPr>
        <p:spPr>
          <a:xfrm flipV="1">
            <a:off x="4298947" y="2566022"/>
            <a:ext cx="3105153" cy="17646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Picture 8"/>
          <p:cNvPicPr>
            <a:picLocks noChangeAspect="1"/>
          </p:cNvPicPr>
          <p:nvPr/>
        </p:nvPicPr>
        <p:blipFill>
          <a:blip r:embed="rId7"/>
          <a:stretch>
            <a:fillRect/>
          </a:stretch>
        </p:blipFill>
        <p:spPr>
          <a:xfrm>
            <a:off x="250257" y="2743509"/>
            <a:ext cx="3521643" cy="704948"/>
          </a:xfrm>
          <a:prstGeom prst="rect">
            <a:avLst/>
          </a:prstGeom>
        </p:spPr>
      </p:pic>
    </p:spTree>
    <p:extLst>
      <p:ext uri="{BB962C8B-B14F-4D97-AF65-F5344CB8AC3E}">
        <p14:creationId xmlns:p14="http://schemas.microsoft.com/office/powerpoint/2010/main" val="138446382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248400" y="506000"/>
            <a:ext cx="5816600" cy="4356297"/>
          </a:xfrm>
          <a:prstGeom prst="rect">
            <a:avLst/>
          </a:prstGeom>
        </p:spPr>
      </p:pic>
      <p:sp>
        <p:nvSpPr>
          <p:cNvPr id="3" name="TextBox 2"/>
          <p:cNvSpPr txBox="1"/>
          <p:nvPr/>
        </p:nvSpPr>
        <p:spPr>
          <a:xfrm>
            <a:off x="6489700" y="136668"/>
            <a:ext cx="6629400" cy="369332"/>
          </a:xfrm>
          <a:prstGeom prst="rect">
            <a:avLst/>
          </a:prstGeom>
          <a:noFill/>
        </p:spPr>
        <p:txBody>
          <a:bodyPr wrap="square" rtlCol="0">
            <a:spAutoFit/>
          </a:bodyPr>
          <a:lstStyle/>
          <a:p>
            <a:r>
              <a:rPr lang="en-US" smtClean="0"/>
              <a:t>Parameterize mapping data flow        </a:t>
            </a:r>
            <a:endParaRPr lang="en-US"/>
          </a:p>
        </p:txBody>
      </p:sp>
      <p:pic>
        <p:nvPicPr>
          <p:cNvPr id="4" name="Picture 3"/>
          <p:cNvPicPr>
            <a:picLocks noChangeAspect="1"/>
          </p:cNvPicPr>
          <p:nvPr/>
        </p:nvPicPr>
        <p:blipFill>
          <a:blip r:embed="rId3"/>
          <a:stretch>
            <a:fillRect/>
          </a:stretch>
        </p:blipFill>
        <p:spPr>
          <a:xfrm>
            <a:off x="194779" y="925100"/>
            <a:ext cx="5545621" cy="3077004"/>
          </a:xfrm>
          <a:prstGeom prst="rect">
            <a:avLst/>
          </a:prstGeom>
        </p:spPr>
      </p:pic>
      <p:sp>
        <p:nvSpPr>
          <p:cNvPr id="5" name="TextBox 4"/>
          <p:cNvSpPr txBox="1"/>
          <p:nvPr/>
        </p:nvSpPr>
        <p:spPr>
          <a:xfrm>
            <a:off x="444500" y="506000"/>
            <a:ext cx="3873500" cy="369332"/>
          </a:xfrm>
          <a:prstGeom prst="rect">
            <a:avLst/>
          </a:prstGeom>
          <a:noFill/>
        </p:spPr>
        <p:txBody>
          <a:bodyPr wrap="square" rtlCol="0">
            <a:spAutoFit/>
          </a:bodyPr>
          <a:lstStyle/>
          <a:p>
            <a:r>
              <a:rPr lang="en-US" smtClean="0"/>
              <a:t>Sink as file in data factory</a:t>
            </a:r>
            <a:endParaRPr lang="en-US"/>
          </a:p>
        </p:txBody>
      </p:sp>
      <p:pic>
        <p:nvPicPr>
          <p:cNvPr id="6" name="Picture 5"/>
          <p:cNvPicPr>
            <a:picLocks noChangeAspect="1"/>
          </p:cNvPicPr>
          <p:nvPr/>
        </p:nvPicPr>
        <p:blipFill>
          <a:blip r:embed="rId4"/>
          <a:stretch>
            <a:fillRect/>
          </a:stretch>
        </p:blipFill>
        <p:spPr>
          <a:xfrm>
            <a:off x="932852" y="4354383"/>
            <a:ext cx="4286848" cy="1857634"/>
          </a:xfrm>
          <a:prstGeom prst="rect">
            <a:avLst/>
          </a:prstGeom>
        </p:spPr>
      </p:pic>
    </p:spTree>
    <p:extLst>
      <p:ext uri="{BB962C8B-B14F-4D97-AF65-F5344CB8AC3E}">
        <p14:creationId xmlns:p14="http://schemas.microsoft.com/office/powerpoint/2010/main" val="420531319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13959" y="171304"/>
            <a:ext cx="5513741" cy="2559196"/>
          </a:xfrm>
          <a:prstGeom prst="rect">
            <a:avLst/>
          </a:prstGeom>
        </p:spPr>
      </p:pic>
      <p:pic>
        <p:nvPicPr>
          <p:cNvPr id="3" name="Picture 2"/>
          <p:cNvPicPr>
            <a:picLocks noChangeAspect="1"/>
          </p:cNvPicPr>
          <p:nvPr/>
        </p:nvPicPr>
        <p:blipFill>
          <a:blip r:embed="rId3"/>
          <a:stretch>
            <a:fillRect/>
          </a:stretch>
        </p:blipFill>
        <p:spPr>
          <a:xfrm>
            <a:off x="7700771" y="374504"/>
            <a:ext cx="3780029" cy="2789471"/>
          </a:xfrm>
          <a:prstGeom prst="rect">
            <a:avLst/>
          </a:prstGeom>
        </p:spPr>
      </p:pic>
      <p:pic>
        <p:nvPicPr>
          <p:cNvPr id="4" name="Picture 3"/>
          <p:cNvPicPr>
            <a:picLocks noChangeAspect="1"/>
          </p:cNvPicPr>
          <p:nvPr/>
        </p:nvPicPr>
        <p:blipFill>
          <a:blip r:embed="rId4"/>
          <a:stretch>
            <a:fillRect/>
          </a:stretch>
        </p:blipFill>
        <p:spPr>
          <a:xfrm>
            <a:off x="623437" y="2832100"/>
            <a:ext cx="8495163" cy="3619500"/>
          </a:xfrm>
          <a:prstGeom prst="rect">
            <a:avLst/>
          </a:prstGeom>
        </p:spPr>
      </p:pic>
    </p:spTree>
    <p:extLst>
      <p:ext uri="{BB962C8B-B14F-4D97-AF65-F5344CB8AC3E}">
        <p14:creationId xmlns:p14="http://schemas.microsoft.com/office/powerpoint/2010/main" val="341894562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63611" y="268411"/>
            <a:ext cx="11689492" cy="954107"/>
          </a:xfrm>
          <a:prstGeom prst="rect">
            <a:avLst/>
          </a:prstGeom>
        </p:spPr>
        <p:txBody>
          <a:bodyPr wrap="square">
            <a:spAutoFit/>
          </a:bodyPr>
          <a:lstStyle/>
          <a:p>
            <a:r>
              <a:rPr lang="en-US" sz="2000" b="1">
                <a:solidFill>
                  <a:srgbClr val="171717"/>
                </a:solidFill>
                <a:latin typeface="Segoe UI" panose="020B0502040204020203" pitchFamily="34" charset="0"/>
              </a:rPr>
              <a:t>The Aggregate transformation </a:t>
            </a:r>
            <a:r>
              <a:rPr lang="en-US">
                <a:solidFill>
                  <a:srgbClr val="171717"/>
                </a:solidFill>
                <a:latin typeface="Segoe UI" panose="020B0502040204020203" pitchFamily="34" charset="0"/>
              </a:rPr>
              <a:t>defines aggregations of columns in your data streams. Using the Expression Builder, you can define different types of aggregations such as SUM, MIN, MAX, and COUNT grouped by existing or computed columns.</a:t>
            </a:r>
            <a:endParaRPr lang="en-US"/>
          </a:p>
        </p:txBody>
      </p:sp>
      <p:pic>
        <p:nvPicPr>
          <p:cNvPr id="3" name="Picture 2"/>
          <p:cNvPicPr>
            <a:picLocks noChangeAspect="1"/>
          </p:cNvPicPr>
          <p:nvPr/>
        </p:nvPicPr>
        <p:blipFill>
          <a:blip r:embed="rId2"/>
          <a:stretch>
            <a:fillRect/>
          </a:stretch>
        </p:blipFill>
        <p:spPr>
          <a:xfrm>
            <a:off x="132742" y="1353402"/>
            <a:ext cx="5543128" cy="1982922"/>
          </a:xfrm>
          <a:prstGeom prst="rect">
            <a:avLst/>
          </a:prstGeom>
        </p:spPr>
      </p:pic>
      <p:sp>
        <p:nvSpPr>
          <p:cNvPr id="4" name="Rectangle 3"/>
          <p:cNvSpPr/>
          <p:nvPr/>
        </p:nvSpPr>
        <p:spPr>
          <a:xfrm>
            <a:off x="6343134" y="1903110"/>
            <a:ext cx="6096000" cy="646331"/>
          </a:xfrm>
          <a:prstGeom prst="rect">
            <a:avLst/>
          </a:prstGeom>
        </p:spPr>
        <p:txBody>
          <a:bodyPr>
            <a:spAutoFit/>
          </a:bodyPr>
          <a:lstStyle/>
          <a:p>
            <a:r>
              <a:rPr lang="en-US">
                <a:solidFill>
                  <a:srgbClr val="171717"/>
                </a:solidFill>
                <a:latin typeface="Segoe UI" panose="020B0502040204020203" pitchFamily="34" charset="0"/>
              </a:rPr>
              <a:t>A group by clause is optional in an Aggregate transformation.</a:t>
            </a:r>
            <a:endParaRPr lang="en-US"/>
          </a:p>
        </p:txBody>
      </p:sp>
      <p:pic>
        <p:nvPicPr>
          <p:cNvPr id="5" name="Picture 4"/>
          <p:cNvPicPr>
            <a:picLocks noChangeAspect="1"/>
          </p:cNvPicPr>
          <p:nvPr/>
        </p:nvPicPr>
        <p:blipFill>
          <a:blip r:embed="rId3"/>
          <a:stretch>
            <a:fillRect/>
          </a:stretch>
        </p:blipFill>
        <p:spPr>
          <a:xfrm>
            <a:off x="194665" y="3497985"/>
            <a:ext cx="5481205" cy="2858530"/>
          </a:xfrm>
          <a:prstGeom prst="rect">
            <a:avLst/>
          </a:prstGeom>
        </p:spPr>
      </p:pic>
    </p:spTree>
    <p:extLst>
      <p:ext uri="{BB962C8B-B14F-4D97-AF65-F5344CB8AC3E}">
        <p14:creationId xmlns:p14="http://schemas.microsoft.com/office/powerpoint/2010/main" val="328611731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38112" y="206546"/>
            <a:ext cx="5668418" cy="2457793"/>
          </a:xfrm>
          <a:prstGeom prst="rect">
            <a:avLst/>
          </a:prstGeom>
        </p:spPr>
      </p:pic>
      <p:pic>
        <p:nvPicPr>
          <p:cNvPr id="5" name="Picture 4"/>
          <p:cNvPicPr>
            <a:picLocks noChangeAspect="1"/>
          </p:cNvPicPr>
          <p:nvPr/>
        </p:nvPicPr>
        <p:blipFill>
          <a:blip r:embed="rId3"/>
          <a:stretch>
            <a:fillRect/>
          </a:stretch>
        </p:blipFill>
        <p:spPr>
          <a:xfrm>
            <a:off x="6249718" y="206546"/>
            <a:ext cx="5448012" cy="1927054"/>
          </a:xfrm>
          <a:prstGeom prst="rect">
            <a:avLst/>
          </a:prstGeom>
        </p:spPr>
      </p:pic>
      <p:pic>
        <p:nvPicPr>
          <p:cNvPr id="6" name="Picture 5"/>
          <p:cNvPicPr>
            <a:picLocks noChangeAspect="1"/>
          </p:cNvPicPr>
          <p:nvPr/>
        </p:nvPicPr>
        <p:blipFill>
          <a:blip r:embed="rId4"/>
          <a:stretch>
            <a:fillRect/>
          </a:stretch>
        </p:blipFill>
        <p:spPr>
          <a:xfrm>
            <a:off x="6249718" y="2774481"/>
            <a:ext cx="5448012" cy="2067213"/>
          </a:xfrm>
          <a:prstGeom prst="rect">
            <a:avLst/>
          </a:prstGeom>
        </p:spPr>
      </p:pic>
      <p:pic>
        <p:nvPicPr>
          <p:cNvPr id="7" name="Picture 6"/>
          <p:cNvPicPr>
            <a:picLocks noChangeAspect="1"/>
          </p:cNvPicPr>
          <p:nvPr/>
        </p:nvPicPr>
        <p:blipFill>
          <a:blip r:embed="rId5"/>
          <a:stretch>
            <a:fillRect/>
          </a:stretch>
        </p:blipFill>
        <p:spPr>
          <a:xfrm>
            <a:off x="238112" y="2774481"/>
            <a:ext cx="5668418" cy="3016719"/>
          </a:xfrm>
          <a:prstGeom prst="rect">
            <a:avLst/>
          </a:prstGeom>
        </p:spPr>
      </p:pic>
    </p:spTree>
    <p:extLst>
      <p:ext uri="{BB962C8B-B14F-4D97-AF65-F5344CB8AC3E}">
        <p14:creationId xmlns:p14="http://schemas.microsoft.com/office/powerpoint/2010/main" val="3511778759"/>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45499" y="3173187"/>
            <a:ext cx="8249801" cy="3229426"/>
          </a:xfrm>
          <a:prstGeom prst="rect">
            <a:avLst/>
          </a:prstGeom>
        </p:spPr>
      </p:pic>
      <p:pic>
        <p:nvPicPr>
          <p:cNvPr id="3" name="Picture 2"/>
          <p:cNvPicPr>
            <a:picLocks noChangeAspect="1"/>
          </p:cNvPicPr>
          <p:nvPr/>
        </p:nvPicPr>
        <p:blipFill>
          <a:blip r:embed="rId3"/>
          <a:stretch>
            <a:fillRect/>
          </a:stretch>
        </p:blipFill>
        <p:spPr>
          <a:xfrm>
            <a:off x="345499" y="225251"/>
            <a:ext cx="8249801" cy="2495898"/>
          </a:xfrm>
          <a:prstGeom prst="rect">
            <a:avLst/>
          </a:prstGeom>
        </p:spPr>
      </p:pic>
      <p:pic>
        <p:nvPicPr>
          <p:cNvPr id="4" name="Picture 3"/>
          <p:cNvPicPr>
            <a:picLocks noChangeAspect="1"/>
          </p:cNvPicPr>
          <p:nvPr/>
        </p:nvPicPr>
        <p:blipFill>
          <a:blip r:embed="rId4"/>
          <a:stretch>
            <a:fillRect/>
          </a:stretch>
        </p:blipFill>
        <p:spPr>
          <a:xfrm>
            <a:off x="6032500" y="3778109"/>
            <a:ext cx="5868362" cy="1009791"/>
          </a:xfrm>
          <a:prstGeom prst="rect">
            <a:avLst/>
          </a:prstGeom>
        </p:spPr>
      </p:pic>
    </p:spTree>
    <p:extLst>
      <p:ext uri="{BB962C8B-B14F-4D97-AF65-F5344CB8AC3E}">
        <p14:creationId xmlns:p14="http://schemas.microsoft.com/office/powerpoint/2010/main" val="66334810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6432" y="177450"/>
            <a:ext cx="6689783" cy="3537816"/>
          </a:xfrm>
          <a:prstGeom prst="rect">
            <a:avLst/>
          </a:prstGeom>
        </p:spPr>
      </p:pic>
      <p:sp>
        <p:nvSpPr>
          <p:cNvPr id="3" name="Rectangle 1"/>
          <p:cNvSpPr>
            <a:spLocks noChangeArrowheads="1"/>
          </p:cNvSpPr>
          <p:nvPr/>
        </p:nvSpPr>
        <p:spPr bwMode="auto">
          <a:xfrm>
            <a:off x="7128981" y="1104262"/>
            <a:ext cx="4749830"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171717"/>
                </a:solidFill>
                <a:effectLst/>
                <a:latin typeface="Segoe UI" panose="020B0502040204020203" pitchFamily="34" charset="0"/>
                <a:cs typeface="Segoe UI" panose="020B0502040204020203" pitchFamily="34" charset="0"/>
              </a:rPr>
              <a:t>Use the </a:t>
            </a:r>
            <a:r>
              <a:rPr kumimoji="0" lang="en-US" altLang="en-US" sz="1200" b="0" i="0" u="none" strike="noStrike" cap="none" normalizeH="0" baseline="0" smtClean="0">
                <a:ln>
                  <a:noFill/>
                </a:ln>
                <a:solidFill>
                  <a:srgbClr val="171717"/>
                </a:solidFill>
                <a:effectLst/>
                <a:latin typeface="Segoe UI" panose="020B0502040204020203" pitchFamily="34" charset="0"/>
                <a:cs typeface="Segoe UI" panose="020B0502040204020203" pitchFamily="34" charset="0"/>
                <a:hlinkClick r:id="rId3"/>
              </a:rPr>
              <a:t>expression builder</a:t>
            </a:r>
            <a:r>
              <a:rPr kumimoji="0" lang="en-US" altLang="en-US" sz="1200" b="0" i="0" u="none" strike="noStrike" cap="none" normalizeH="0" baseline="0" smtClean="0">
                <a:ln>
                  <a:noFill/>
                </a:ln>
                <a:solidFill>
                  <a:srgbClr val="171717"/>
                </a:solidFill>
                <a:effectLst/>
                <a:latin typeface="Segoe UI" panose="020B0502040204020203" pitchFamily="34" charset="0"/>
                <a:cs typeface="Segoe UI" panose="020B0502040204020203" pitchFamily="34" charset="0"/>
              </a:rPr>
              <a:t> to enter the match condition. Create a boolean expression that matches columns based on the </a:t>
            </a:r>
            <a:r>
              <a:rPr kumimoji="0" lang="en-US" altLang="en-US" sz="900" b="0" i="0" u="none" strike="noStrike" cap="none" normalizeH="0" baseline="0" smtClean="0">
                <a:ln>
                  <a:noFill/>
                </a:ln>
                <a:solidFill>
                  <a:srgbClr val="171717"/>
                </a:solidFill>
                <a:effectLst/>
                <a:latin typeface="SFMono-Regular"/>
                <a:cs typeface="Segoe UI" panose="020B0502040204020203" pitchFamily="34" charset="0"/>
              </a:rPr>
              <a:t>name</a:t>
            </a:r>
            <a:r>
              <a:rPr kumimoji="0" lang="en-US" altLang="en-US" sz="1200" b="0" i="0" u="none" strike="noStrike" cap="none" normalizeH="0" baseline="0" smtClean="0">
                <a:ln>
                  <a:noFill/>
                </a:ln>
                <a:solidFill>
                  <a:srgbClr val="171717"/>
                </a:solidFill>
                <a:effectLst/>
                <a:latin typeface="Segoe UI" panose="020B0502040204020203" pitchFamily="34" charset="0"/>
                <a:cs typeface="Segoe UI" panose="020B0502040204020203" pitchFamily="34" charset="0"/>
              </a:rPr>
              <a:t>, </a:t>
            </a:r>
            <a:r>
              <a:rPr kumimoji="0" lang="en-US" altLang="en-US" sz="900" b="0" i="0" u="none" strike="noStrike" cap="none" normalizeH="0" baseline="0" smtClean="0">
                <a:ln>
                  <a:noFill/>
                </a:ln>
                <a:solidFill>
                  <a:srgbClr val="171717"/>
                </a:solidFill>
                <a:effectLst/>
                <a:latin typeface="SFMono-Regular"/>
                <a:cs typeface="Segoe UI" panose="020B0502040204020203" pitchFamily="34" charset="0"/>
              </a:rPr>
              <a:t>type</a:t>
            </a:r>
            <a:r>
              <a:rPr kumimoji="0" lang="en-US" altLang="en-US" sz="1200" b="0" i="0" u="none" strike="noStrike" cap="none" normalizeH="0" baseline="0" smtClean="0">
                <a:ln>
                  <a:noFill/>
                </a:ln>
                <a:solidFill>
                  <a:srgbClr val="171717"/>
                </a:solidFill>
                <a:effectLst/>
                <a:latin typeface="Segoe UI" panose="020B0502040204020203" pitchFamily="34" charset="0"/>
                <a:cs typeface="Segoe UI" panose="020B0502040204020203" pitchFamily="34" charset="0"/>
              </a:rPr>
              <a:t>, </a:t>
            </a:r>
            <a:r>
              <a:rPr kumimoji="0" lang="en-US" altLang="en-US" sz="900" b="0" i="0" u="none" strike="noStrike" cap="none" normalizeH="0" baseline="0" smtClean="0">
                <a:ln>
                  <a:noFill/>
                </a:ln>
                <a:solidFill>
                  <a:srgbClr val="171717"/>
                </a:solidFill>
                <a:effectLst/>
                <a:latin typeface="SFMono-Regular"/>
                <a:cs typeface="Segoe UI" panose="020B0502040204020203" pitchFamily="34" charset="0"/>
              </a:rPr>
              <a:t>stream</a:t>
            </a:r>
            <a:r>
              <a:rPr kumimoji="0" lang="en-US" altLang="en-US" sz="1200" b="0" i="0" u="none" strike="noStrike" cap="none" normalizeH="0" baseline="0" smtClean="0">
                <a:ln>
                  <a:noFill/>
                </a:ln>
                <a:solidFill>
                  <a:srgbClr val="171717"/>
                </a:solidFill>
                <a:effectLst/>
                <a:latin typeface="Segoe UI" panose="020B0502040204020203" pitchFamily="34" charset="0"/>
                <a:cs typeface="Segoe UI" panose="020B0502040204020203" pitchFamily="34" charset="0"/>
              </a:rPr>
              <a:t>, </a:t>
            </a:r>
            <a:r>
              <a:rPr kumimoji="0" lang="en-US" altLang="en-US" sz="900" b="0" i="0" u="none" strike="noStrike" cap="none" normalizeH="0" baseline="0" smtClean="0">
                <a:ln>
                  <a:noFill/>
                </a:ln>
                <a:solidFill>
                  <a:srgbClr val="171717"/>
                </a:solidFill>
                <a:effectLst/>
                <a:latin typeface="SFMono-Regular"/>
                <a:cs typeface="Segoe UI" panose="020B0502040204020203" pitchFamily="34" charset="0"/>
              </a:rPr>
              <a:t>origin</a:t>
            </a:r>
            <a:r>
              <a:rPr kumimoji="0" lang="en-US" altLang="en-US" sz="1200" b="0" i="0" u="none" strike="noStrike" cap="none" normalizeH="0" baseline="0" smtClean="0">
                <a:ln>
                  <a:noFill/>
                </a:ln>
                <a:solidFill>
                  <a:srgbClr val="171717"/>
                </a:solidFill>
                <a:effectLst/>
                <a:latin typeface="Segoe UI" panose="020B0502040204020203" pitchFamily="34" charset="0"/>
                <a:cs typeface="Segoe UI" panose="020B0502040204020203" pitchFamily="34" charset="0"/>
              </a:rPr>
              <a:t>, and </a:t>
            </a:r>
            <a:r>
              <a:rPr kumimoji="0" lang="en-US" altLang="en-US" sz="900" b="0" i="0" u="none" strike="noStrike" cap="none" normalizeH="0" baseline="0" smtClean="0">
                <a:ln>
                  <a:noFill/>
                </a:ln>
                <a:solidFill>
                  <a:srgbClr val="171717"/>
                </a:solidFill>
                <a:effectLst/>
                <a:latin typeface="SFMono-Regular"/>
                <a:cs typeface="Segoe UI" panose="020B0502040204020203" pitchFamily="34" charset="0"/>
              </a:rPr>
              <a:t>position</a:t>
            </a:r>
            <a:r>
              <a:rPr kumimoji="0" lang="en-US" altLang="en-US" sz="1200" b="0" i="0" u="none" strike="noStrike" cap="none" normalizeH="0" baseline="0" smtClean="0">
                <a:ln>
                  <a:noFill/>
                </a:ln>
                <a:solidFill>
                  <a:srgbClr val="171717"/>
                </a:solidFill>
                <a:effectLst/>
                <a:latin typeface="Segoe UI" panose="020B0502040204020203" pitchFamily="34" charset="0"/>
                <a:cs typeface="Segoe UI" panose="020B0502040204020203" pitchFamily="34" charset="0"/>
              </a:rPr>
              <a:t> of the column. The pattern will affect any column, drifted or defined, where the condition returns true.</a:t>
            </a:r>
            <a:endParaRPr kumimoji="0" lang="en-US" altLang="en-US" sz="1100" b="0" i="0" u="none" strike="noStrike" cap="none" normalizeH="0" baseline="0" smtClean="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171717"/>
                </a:solidFill>
                <a:effectLst/>
                <a:latin typeface="Segoe UI" panose="020B0502040204020203" pitchFamily="34" charset="0"/>
                <a:cs typeface="Segoe UI" panose="020B0502040204020203" pitchFamily="34" charset="0"/>
              </a:rPr>
              <a:t>The two expression boxes below the match condition specify the new names and values of the affected columns. Use </a:t>
            </a:r>
            <a:r>
              <a:rPr kumimoji="0" lang="en-US" altLang="en-US" sz="900" b="0" i="0" u="none" strike="noStrike" cap="none" normalizeH="0" baseline="0" smtClean="0">
                <a:ln>
                  <a:noFill/>
                </a:ln>
                <a:solidFill>
                  <a:srgbClr val="171717"/>
                </a:solidFill>
                <a:effectLst/>
                <a:latin typeface="SFMono-Regular"/>
                <a:cs typeface="Segoe UI" panose="020B0502040204020203" pitchFamily="34" charset="0"/>
              </a:rPr>
              <a:t>$$</a:t>
            </a:r>
            <a:r>
              <a:rPr kumimoji="0" lang="en-US" altLang="en-US" sz="1200" b="0" i="0" u="none" strike="noStrike" cap="none" normalizeH="0" baseline="0" smtClean="0">
                <a:ln>
                  <a:noFill/>
                </a:ln>
                <a:solidFill>
                  <a:srgbClr val="171717"/>
                </a:solidFill>
                <a:effectLst/>
                <a:latin typeface="Segoe UI" panose="020B0502040204020203" pitchFamily="34" charset="0"/>
                <a:cs typeface="Segoe UI" panose="020B0502040204020203" pitchFamily="34" charset="0"/>
              </a:rPr>
              <a:t> to reference the existing value of the matched field. The left expression box defines the name and the right expression box defines the value.</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pic>
        <p:nvPicPr>
          <p:cNvPr id="4" name="Picture 3"/>
          <p:cNvPicPr>
            <a:picLocks noChangeAspect="1"/>
          </p:cNvPicPr>
          <p:nvPr/>
        </p:nvPicPr>
        <p:blipFill>
          <a:blip r:embed="rId4"/>
          <a:stretch>
            <a:fillRect/>
          </a:stretch>
        </p:blipFill>
        <p:spPr>
          <a:xfrm>
            <a:off x="106433" y="3631418"/>
            <a:ext cx="6771578" cy="2610214"/>
          </a:xfrm>
          <a:prstGeom prst="rect">
            <a:avLst/>
          </a:prstGeom>
        </p:spPr>
      </p:pic>
      <p:pic>
        <p:nvPicPr>
          <p:cNvPr id="5" name="Picture 4"/>
          <p:cNvPicPr>
            <a:picLocks noChangeAspect="1"/>
          </p:cNvPicPr>
          <p:nvPr/>
        </p:nvPicPr>
        <p:blipFill>
          <a:blip r:embed="rId5"/>
          <a:stretch>
            <a:fillRect/>
          </a:stretch>
        </p:blipFill>
        <p:spPr>
          <a:xfrm>
            <a:off x="7282249" y="2872088"/>
            <a:ext cx="4141406" cy="3057952"/>
          </a:xfrm>
          <a:prstGeom prst="rect">
            <a:avLst/>
          </a:prstGeom>
        </p:spPr>
      </p:pic>
      <p:pic>
        <p:nvPicPr>
          <p:cNvPr id="6" name="Picture 5"/>
          <p:cNvPicPr>
            <a:picLocks noChangeAspect="1"/>
          </p:cNvPicPr>
          <p:nvPr/>
        </p:nvPicPr>
        <p:blipFill>
          <a:blip r:embed="rId6"/>
          <a:stretch>
            <a:fillRect/>
          </a:stretch>
        </p:blipFill>
        <p:spPr>
          <a:xfrm>
            <a:off x="6878011" y="177450"/>
            <a:ext cx="5020334" cy="746604"/>
          </a:xfrm>
          <a:prstGeom prst="rect">
            <a:avLst/>
          </a:prstGeom>
        </p:spPr>
      </p:pic>
    </p:spTree>
    <p:extLst>
      <p:ext uri="{BB962C8B-B14F-4D97-AF65-F5344CB8AC3E}">
        <p14:creationId xmlns:p14="http://schemas.microsoft.com/office/powerpoint/2010/main" val="182422627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94270" y="244757"/>
            <a:ext cx="7405817" cy="3627027"/>
          </a:xfrm>
          <a:prstGeom prst="rect">
            <a:avLst/>
          </a:prstGeom>
        </p:spPr>
      </p:pic>
      <p:pic>
        <p:nvPicPr>
          <p:cNvPr id="3" name="Picture 2"/>
          <p:cNvPicPr>
            <a:picLocks noChangeAspect="1"/>
          </p:cNvPicPr>
          <p:nvPr/>
        </p:nvPicPr>
        <p:blipFill>
          <a:blip r:embed="rId3"/>
          <a:stretch>
            <a:fillRect/>
          </a:stretch>
        </p:blipFill>
        <p:spPr>
          <a:xfrm>
            <a:off x="402385" y="3847070"/>
            <a:ext cx="7497702" cy="2463114"/>
          </a:xfrm>
          <a:prstGeom prst="rect">
            <a:avLst/>
          </a:prstGeom>
        </p:spPr>
      </p:pic>
    </p:spTree>
    <p:extLst>
      <p:ext uri="{BB962C8B-B14F-4D97-AF65-F5344CB8AC3E}">
        <p14:creationId xmlns:p14="http://schemas.microsoft.com/office/powerpoint/2010/main" val="90619688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58104" y="181232"/>
            <a:ext cx="6963747" cy="3417310"/>
          </a:xfrm>
          <a:prstGeom prst="rect">
            <a:avLst/>
          </a:prstGeom>
        </p:spPr>
      </p:pic>
      <p:pic>
        <p:nvPicPr>
          <p:cNvPr id="3" name="Picture 2"/>
          <p:cNvPicPr>
            <a:picLocks noChangeAspect="1"/>
          </p:cNvPicPr>
          <p:nvPr/>
        </p:nvPicPr>
        <p:blipFill>
          <a:blip r:embed="rId3"/>
          <a:stretch>
            <a:fillRect/>
          </a:stretch>
        </p:blipFill>
        <p:spPr>
          <a:xfrm>
            <a:off x="258104" y="3598542"/>
            <a:ext cx="6563641" cy="2695951"/>
          </a:xfrm>
          <a:prstGeom prst="rect">
            <a:avLst/>
          </a:prstGeom>
        </p:spPr>
      </p:pic>
      <p:pic>
        <p:nvPicPr>
          <p:cNvPr id="4" name="Picture 3"/>
          <p:cNvPicPr>
            <a:picLocks noChangeAspect="1"/>
          </p:cNvPicPr>
          <p:nvPr/>
        </p:nvPicPr>
        <p:blipFill>
          <a:blip r:embed="rId4"/>
          <a:stretch>
            <a:fillRect/>
          </a:stretch>
        </p:blipFill>
        <p:spPr>
          <a:xfrm>
            <a:off x="7438768" y="648178"/>
            <a:ext cx="4291758" cy="4210638"/>
          </a:xfrm>
          <a:prstGeom prst="rect">
            <a:avLst/>
          </a:prstGeom>
        </p:spPr>
      </p:pic>
    </p:spTree>
    <p:extLst>
      <p:ext uri="{BB962C8B-B14F-4D97-AF65-F5344CB8AC3E}">
        <p14:creationId xmlns:p14="http://schemas.microsoft.com/office/powerpoint/2010/main" val="306808376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9206" y="237201"/>
            <a:ext cx="11610536" cy="1477328"/>
          </a:xfrm>
          <a:prstGeom prst="rect">
            <a:avLst/>
          </a:prstGeom>
        </p:spPr>
        <p:txBody>
          <a:bodyPr wrap="square">
            <a:spAutoFit/>
          </a:bodyPr>
          <a:lstStyle/>
          <a:p>
            <a:r>
              <a:rPr lang="en-US">
                <a:solidFill>
                  <a:srgbClr val="171717"/>
                </a:solidFill>
                <a:latin typeface="Segoe UI" panose="020B0502040204020203" pitchFamily="34" charset="0"/>
              </a:rPr>
              <a:t>Use the </a:t>
            </a:r>
            <a:r>
              <a:rPr lang="en-US" b="1">
                <a:solidFill>
                  <a:srgbClr val="171717"/>
                </a:solidFill>
                <a:latin typeface="Segoe UI" panose="020B0502040204020203" pitchFamily="34" charset="0"/>
              </a:rPr>
              <a:t>Alter Row transformation </a:t>
            </a:r>
            <a:r>
              <a:rPr lang="en-US">
                <a:solidFill>
                  <a:srgbClr val="171717"/>
                </a:solidFill>
                <a:latin typeface="Segoe UI" panose="020B0502040204020203" pitchFamily="34" charset="0"/>
              </a:rPr>
              <a:t>to set insert, delete, update, and upsert policies on rows. You can add one-to-many conditions as expressions. These conditions should be specified in order of priority, as each row will be marked with the policy corresponding to the first-matching expression. Each of those conditions can result in a row (or rows) being inserted, updated, deleted, or upserted. Alter Row can produce both DDL &amp; DML actions against your database.</a:t>
            </a:r>
            <a:endParaRPr lang="en-US"/>
          </a:p>
        </p:txBody>
      </p:sp>
      <p:pic>
        <p:nvPicPr>
          <p:cNvPr id="3" name="Picture 2"/>
          <p:cNvPicPr>
            <a:picLocks noChangeAspect="1"/>
          </p:cNvPicPr>
          <p:nvPr/>
        </p:nvPicPr>
        <p:blipFill>
          <a:blip r:embed="rId2"/>
          <a:stretch>
            <a:fillRect/>
          </a:stretch>
        </p:blipFill>
        <p:spPr>
          <a:xfrm>
            <a:off x="389206" y="1714529"/>
            <a:ext cx="9187337" cy="2991267"/>
          </a:xfrm>
          <a:prstGeom prst="rect">
            <a:avLst/>
          </a:prstGeom>
        </p:spPr>
      </p:pic>
      <p:sp>
        <p:nvSpPr>
          <p:cNvPr id="4" name="Rectangle 3"/>
          <p:cNvSpPr/>
          <p:nvPr/>
        </p:nvSpPr>
        <p:spPr>
          <a:xfrm>
            <a:off x="389206" y="4916811"/>
            <a:ext cx="11610536" cy="923330"/>
          </a:xfrm>
          <a:prstGeom prst="rect">
            <a:avLst/>
          </a:prstGeom>
        </p:spPr>
        <p:txBody>
          <a:bodyPr wrap="square">
            <a:spAutoFit/>
          </a:bodyPr>
          <a:lstStyle/>
          <a:p>
            <a:r>
              <a:rPr lang="en-US">
                <a:solidFill>
                  <a:srgbClr val="171717"/>
                </a:solidFill>
                <a:latin typeface="Segoe UI" panose="020B0502040204020203" pitchFamily="34" charset="0"/>
              </a:rPr>
              <a:t>Alter Row transformations will only operate on database or CosmosDB sinks in your data flow. The actions that you assign to rows (insert, update, delete, upsert) won't occur during debug sessions. Run an Execute Data Flow activity in a pipeline to enact the alter row policies on your database tables.</a:t>
            </a:r>
            <a:endParaRPr lang="en-US"/>
          </a:p>
        </p:txBody>
      </p:sp>
    </p:spTree>
    <p:extLst>
      <p:ext uri="{BB962C8B-B14F-4D97-AF65-F5344CB8AC3E}">
        <p14:creationId xmlns:p14="http://schemas.microsoft.com/office/powerpoint/2010/main" val="255615817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69537" y="2240542"/>
            <a:ext cx="6792273" cy="1476581"/>
          </a:xfrm>
          <a:prstGeom prst="rect">
            <a:avLst/>
          </a:prstGeom>
        </p:spPr>
      </p:pic>
      <p:pic>
        <p:nvPicPr>
          <p:cNvPr id="8" name="Picture 7"/>
          <p:cNvPicPr>
            <a:picLocks noChangeAspect="1"/>
          </p:cNvPicPr>
          <p:nvPr/>
        </p:nvPicPr>
        <p:blipFill>
          <a:blip r:embed="rId3"/>
          <a:stretch>
            <a:fillRect/>
          </a:stretch>
        </p:blipFill>
        <p:spPr>
          <a:xfrm>
            <a:off x="969537" y="429686"/>
            <a:ext cx="9946992" cy="1581371"/>
          </a:xfrm>
          <a:prstGeom prst="rect">
            <a:avLst/>
          </a:prstGeom>
        </p:spPr>
      </p:pic>
      <p:sp>
        <p:nvSpPr>
          <p:cNvPr id="9" name="TextBox 8"/>
          <p:cNvSpPr txBox="1"/>
          <p:nvPr/>
        </p:nvSpPr>
        <p:spPr>
          <a:xfrm>
            <a:off x="969537" y="4290646"/>
            <a:ext cx="9946992" cy="923330"/>
          </a:xfrm>
          <a:prstGeom prst="rect">
            <a:avLst/>
          </a:prstGeom>
          <a:noFill/>
        </p:spPr>
        <p:txBody>
          <a:bodyPr wrap="square" rtlCol="0">
            <a:spAutoFit/>
          </a:bodyPr>
          <a:lstStyle/>
          <a:p>
            <a:r>
              <a:rPr lang="en-US"/>
              <a:t>If your inserts, updates, or upserts modify the schema of the target table in the sink, the data flow will fail. To modify the target schema in your database, choose </a:t>
            </a:r>
            <a:r>
              <a:rPr lang="en-US" b="1"/>
              <a:t>Recreate table</a:t>
            </a:r>
            <a:r>
              <a:rPr lang="en-US"/>
              <a:t> as the table action. This will drop and recreate your table with the new schema definition.</a:t>
            </a:r>
          </a:p>
        </p:txBody>
      </p:sp>
    </p:spTree>
    <p:extLst>
      <p:ext uri="{BB962C8B-B14F-4D97-AF65-F5344CB8AC3E}">
        <p14:creationId xmlns:p14="http://schemas.microsoft.com/office/powerpoint/2010/main" val="15223400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821435" y="706360"/>
            <a:ext cx="10024755" cy="4991055"/>
          </a:xfrm>
          <a:prstGeom prst="rect">
            <a:avLst/>
          </a:prstGeom>
        </p:spPr>
      </p:pic>
    </p:spTree>
    <p:extLst>
      <p:ext uri="{BB962C8B-B14F-4D97-AF65-F5344CB8AC3E}">
        <p14:creationId xmlns:p14="http://schemas.microsoft.com/office/powerpoint/2010/main" val="8110020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18868" y="320431"/>
            <a:ext cx="9036148" cy="369332"/>
          </a:xfrm>
          <a:prstGeom prst="rect">
            <a:avLst/>
          </a:prstGeom>
        </p:spPr>
        <p:txBody>
          <a:bodyPr wrap="square">
            <a:spAutoFit/>
          </a:bodyPr>
          <a:lstStyle/>
          <a:p>
            <a:r>
              <a:rPr lang="en-US" b="1">
                <a:solidFill>
                  <a:srgbClr val="171717"/>
                </a:solidFill>
                <a:latin typeface="Segoe UI" panose="020B0502040204020203" pitchFamily="34" charset="0"/>
              </a:rPr>
              <a:t>Merges and upserts with Azure SQL Database and Synapse</a:t>
            </a:r>
            <a:endParaRPr lang="en-US"/>
          </a:p>
        </p:txBody>
      </p:sp>
      <p:pic>
        <p:nvPicPr>
          <p:cNvPr id="5" name="Picture 4"/>
          <p:cNvPicPr>
            <a:picLocks noChangeAspect="1"/>
          </p:cNvPicPr>
          <p:nvPr/>
        </p:nvPicPr>
        <p:blipFill>
          <a:blip r:embed="rId2"/>
          <a:stretch>
            <a:fillRect/>
          </a:stretch>
        </p:blipFill>
        <p:spPr>
          <a:xfrm>
            <a:off x="318868" y="689763"/>
            <a:ext cx="10121704" cy="5315692"/>
          </a:xfrm>
          <a:prstGeom prst="rect">
            <a:avLst/>
          </a:prstGeom>
        </p:spPr>
      </p:pic>
    </p:spTree>
    <p:extLst>
      <p:ext uri="{BB962C8B-B14F-4D97-AF65-F5344CB8AC3E}">
        <p14:creationId xmlns:p14="http://schemas.microsoft.com/office/powerpoint/2010/main" val="316184457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21232" y="276051"/>
            <a:ext cx="6063135" cy="369332"/>
          </a:xfrm>
          <a:prstGeom prst="rect">
            <a:avLst/>
          </a:prstGeom>
        </p:spPr>
        <p:txBody>
          <a:bodyPr wrap="none">
            <a:spAutoFit/>
          </a:bodyPr>
          <a:lstStyle/>
          <a:p>
            <a:r>
              <a:rPr lang="en-US" b="1">
                <a:solidFill>
                  <a:srgbClr val="171717"/>
                </a:solidFill>
                <a:latin typeface="Segoe UI" panose="020B0502040204020203" pitchFamily="34" charset="0"/>
              </a:rPr>
              <a:t>Conditional split transformation in mapping data flow</a:t>
            </a:r>
            <a:endParaRPr lang="en-US"/>
          </a:p>
        </p:txBody>
      </p:sp>
      <p:sp>
        <p:nvSpPr>
          <p:cNvPr id="3" name="TextBox 2"/>
          <p:cNvSpPr txBox="1"/>
          <p:nvPr/>
        </p:nvSpPr>
        <p:spPr>
          <a:xfrm>
            <a:off x="321232" y="645383"/>
            <a:ext cx="11481562" cy="923330"/>
          </a:xfrm>
          <a:prstGeom prst="rect">
            <a:avLst/>
          </a:prstGeom>
          <a:noFill/>
        </p:spPr>
        <p:txBody>
          <a:bodyPr wrap="square" rtlCol="0">
            <a:spAutoFit/>
          </a:bodyPr>
          <a:lstStyle/>
          <a:p>
            <a:r>
              <a:rPr lang="en-US"/>
              <a:t>The conditional split transformation routes data rows to different streams based on matching conditions. The conditional split transformation is similar to a CASE decision structure in a programming language. The transformation evaluates expressions, and based on the results, directs the data row to the specified stream.</a:t>
            </a:r>
          </a:p>
        </p:txBody>
      </p:sp>
      <p:pic>
        <p:nvPicPr>
          <p:cNvPr id="4" name="Picture 3"/>
          <p:cNvPicPr>
            <a:picLocks noChangeAspect="1"/>
          </p:cNvPicPr>
          <p:nvPr/>
        </p:nvPicPr>
        <p:blipFill>
          <a:blip r:embed="rId2"/>
          <a:stretch>
            <a:fillRect/>
          </a:stretch>
        </p:blipFill>
        <p:spPr>
          <a:xfrm>
            <a:off x="829082" y="1688459"/>
            <a:ext cx="6303238" cy="2524477"/>
          </a:xfrm>
          <a:prstGeom prst="rect">
            <a:avLst/>
          </a:prstGeom>
        </p:spPr>
      </p:pic>
      <p:pic>
        <p:nvPicPr>
          <p:cNvPr id="9" name="Picture 8"/>
          <p:cNvPicPr>
            <a:picLocks noChangeAspect="1"/>
          </p:cNvPicPr>
          <p:nvPr/>
        </p:nvPicPr>
        <p:blipFill>
          <a:blip r:embed="rId3"/>
          <a:stretch>
            <a:fillRect/>
          </a:stretch>
        </p:blipFill>
        <p:spPr>
          <a:xfrm>
            <a:off x="489301" y="4332682"/>
            <a:ext cx="10525702" cy="1705213"/>
          </a:xfrm>
          <a:prstGeom prst="rect">
            <a:avLst/>
          </a:prstGeom>
        </p:spPr>
      </p:pic>
    </p:spTree>
    <p:extLst>
      <p:ext uri="{BB962C8B-B14F-4D97-AF65-F5344CB8AC3E}">
        <p14:creationId xmlns:p14="http://schemas.microsoft.com/office/powerpoint/2010/main" val="271549198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356821" y="342408"/>
            <a:ext cx="4367536" cy="698601"/>
          </a:xfrm>
          <a:prstGeom prst="rect">
            <a:avLst/>
          </a:prstGeom>
        </p:spPr>
      </p:pic>
      <p:sp>
        <p:nvSpPr>
          <p:cNvPr id="3" name="TextBox 2"/>
          <p:cNvSpPr txBox="1"/>
          <p:nvPr/>
        </p:nvSpPr>
        <p:spPr>
          <a:xfrm>
            <a:off x="337625" y="1378634"/>
            <a:ext cx="11240086" cy="369332"/>
          </a:xfrm>
          <a:prstGeom prst="rect">
            <a:avLst/>
          </a:prstGeom>
          <a:noFill/>
        </p:spPr>
        <p:txBody>
          <a:bodyPr wrap="square" rtlCol="0">
            <a:spAutoFit/>
          </a:bodyPr>
          <a:lstStyle/>
          <a:p>
            <a:r>
              <a:rPr lang="en-US"/>
              <a:t>Use the derived column transformation to generate new columns in your data flow or to modify existing fields.</a:t>
            </a:r>
          </a:p>
        </p:txBody>
      </p:sp>
      <p:sp>
        <p:nvSpPr>
          <p:cNvPr id="4" name="TextBox 3"/>
          <p:cNvSpPr txBox="1"/>
          <p:nvPr/>
        </p:nvSpPr>
        <p:spPr>
          <a:xfrm>
            <a:off x="337625" y="5008098"/>
            <a:ext cx="10860258" cy="923330"/>
          </a:xfrm>
          <a:prstGeom prst="rect">
            <a:avLst/>
          </a:prstGeom>
          <a:noFill/>
        </p:spPr>
        <p:txBody>
          <a:bodyPr wrap="square" rtlCol="0">
            <a:spAutoFit/>
          </a:bodyPr>
          <a:lstStyle/>
          <a:p>
            <a:r>
              <a:rPr lang="en-US"/>
              <a:t>When creating a derived column, you can either generate a new column or update an existing one. In the </a:t>
            </a:r>
            <a:r>
              <a:rPr lang="en-US" b="1"/>
              <a:t>Column</a:t>
            </a:r>
            <a:r>
              <a:rPr lang="en-US"/>
              <a:t> textbox, enter in the column you are creating. To override an existing column in your schema, you can use the column dropdown</a:t>
            </a:r>
          </a:p>
        </p:txBody>
      </p:sp>
      <p:pic>
        <p:nvPicPr>
          <p:cNvPr id="5" name="Picture 4"/>
          <p:cNvPicPr>
            <a:picLocks noChangeAspect="1"/>
          </p:cNvPicPr>
          <p:nvPr/>
        </p:nvPicPr>
        <p:blipFill>
          <a:blip r:embed="rId3"/>
          <a:stretch>
            <a:fillRect/>
          </a:stretch>
        </p:blipFill>
        <p:spPr>
          <a:xfrm>
            <a:off x="1083212" y="1844654"/>
            <a:ext cx="8609427" cy="3066756"/>
          </a:xfrm>
          <a:prstGeom prst="rect">
            <a:avLst/>
          </a:prstGeom>
        </p:spPr>
      </p:pic>
    </p:spTree>
    <p:extLst>
      <p:ext uri="{BB962C8B-B14F-4D97-AF65-F5344CB8AC3E}">
        <p14:creationId xmlns:p14="http://schemas.microsoft.com/office/powerpoint/2010/main" val="38600052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316676" y="2042368"/>
            <a:ext cx="4715533" cy="2114845"/>
          </a:xfrm>
          <a:prstGeom prst="rect">
            <a:avLst/>
          </a:prstGeom>
        </p:spPr>
      </p:pic>
      <p:pic>
        <p:nvPicPr>
          <p:cNvPr id="3" name="Picture 2"/>
          <p:cNvPicPr>
            <a:picLocks noChangeAspect="1"/>
          </p:cNvPicPr>
          <p:nvPr/>
        </p:nvPicPr>
        <p:blipFill>
          <a:blip r:embed="rId3"/>
          <a:stretch>
            <a:fillRect/>
          </a:stretch>
        </p:blipFill>
        <p:spPr>
          <a:xfrm>
            <a:off x="1423369" y="1712855"/>
            <a:ext cx="3315163" cy="3267531"/>
          </a:xfrm>
          <a:prstGeom prst="rect">
            <a:avLst/>
          </a:prstGeom>
        </p:spPr>
      </p:pic>
    </p:spTree>
    <p:extLst>
      <p:ext uri="{BB962C8B-B14F-4D97-AF65-F5344CB8AC3E}">
        <p14:creationId xmlns:p14="http://schemas.microsoft.com/office/powerpoint/2010/main" val="12116785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944391" y="478732"/>
            <a:ext cx="9972138" cy="4838856"/>
          </a:xfrm>
          <a:prstGeom prst="rect">
            <a:avLst/>
          </a:prstGeom>
        </p:spPr>
      </p:pic>
    </p:spTree>
    <p:extLst>
      <p:ext uri="{BB962C8B-B14F-4D97-AF65-F5344CB8AC3E}">
        <p14:creationId xmlns:p14="http://schemas.microsoft.com/office/powerpoint/2010/main" val="132663550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54435" y="317378"/>
            <a:ext cx="6963747" cy="342948"/>
          </a:xfrm>
          <a:prstGeom prst="rect">
            <a:avLst/>
          </a:prstGeom>
        </p:spPr>
      </p:pic>
      <p:pic>
        <p:nvPicPr>
          <p:cNvPr id="6" name="Picture 5"/>
          <p:cNvPicPr>
            <a:picLocks noChangeAspect="1"/>
          </p:cNvPicPr>
          <p:nvPr/>
        </p:nvPicPr>
        <p:blipFill>
          <a:blip r:embed="rId3"/>
          <a:stretch>
            <a:fillRect/>
          </a:stretch>
        </p:blipFill>
        <p:spPr>
          <a:xfrm>
            <a:off x="154436" y="799639"/>
            <a:ext cx="4969500" cy="1004447"/>
          </a:xfrm>
          <a:prstGeom prst="rect">
            <a:avLst/>
          </a:prstGeom>
        </p:spPr>
      </p:pic>
      <p:pic>
        <p:nvPicPr>
          <p:cNvPr id="7" name="Picture 6"/>
          <p:cNvPicPr>
            <a:picLocks noChangeAspect="1"/>
          </p:cNvPicPr>
          <p:nvPr/>
        </p:nvPicPr>
        <p:blipFill>
          <a:blip r:embed="rId4"/>
          <a:stretch>
            <a:fillRect/>
          </a:stretch>
        </p:blipFill>
        <p:spPr>
          <a:xfrm>
            <a:off x="5199674" y="1136822"/>
            <a:ext cx="6992326" cy="5606140"/>
          </a:xfrm>
          <a:prstGeom prst="rect">
            <a:avLst/>
          </a:prstGeom>
        </p:spPr>
      </p:pic>
      <p:sp>
        <p:nvSpPr>
          <p:cNvPr id="8" name="TextBox 7"/>
          <p:cNvSpPr txBox="1"/>
          <p:nvPr/>
        </p:nvSpPr>
        <p:spPr>
          <a:xfrm>
            <a:off x="82378" y="4687330"/>
            <a:ext cx="5041558" cy="1477328"/>
          </a:xfrm>
          <a:prstGeom prst="rect">
            <a:avLst/>
          </a:prstGeom>
          <a:noFill/>
        </p:spPr>
        <p:txBody>
          <a:bodyPr wrap="square" rtlCol="0">
            <a:spAutoFit/>
          </a:bodyPr>
          <a:lstStyle/>
          <a:p>
            <a:r>
              <a:rPr lang="en-US"/>
              <a:t>To create a free-form expression that contains operators other than "and" and "equals to", select the </a:t>
            </a:r>
            <a:r>
              <a:rPr lang="en-US" b="1"/>
              <a:t>Custom expression</a:t>
            </a:r>
            <a:r>
              <a:rPr lang="en-US"/>
              <a:t> field. Enter a custom expression via the data flow expression builder by clicking on the blue box.</a:t>
            </a:r>
          </a:p>
        </p:txBody>
      </p:sp>
      <p:pic>
        <p:nvPicPr>
          <p:cNvPr id="9" name="Picture 8"/>
          <p:cNvPicPr>
            <a:picLocks noChangeAspect="1"/>
          </p:cNvPicPr>
          <p:nvPr/>
        </p:nvPicPr>
        <p:blipFill>
          <a:blip r:embed="rId5"/>
          <a:stretch>
            <a:fillRect/>
          </a:stretch>
        </p:blipFill>
        <p:spPr>
          <a:xfrm>
            <a:off x="82379" y="2053679"/>
            <a:ext cx="5041558" cy="1886213"/>
          </a:xfrm>
          <a:prstGeom prst="rect">
            <a:avLst/>
          </a:prstGeom>
        </p:spPr>
      </p:pic>
    </p:spTree>
    <p:extLst>
      <p:ext uri="{BB962C8B-B14F-4D97-AF65-F5344CB8AC3E}">
        <p14:creationId xmlns:p14="http://schemas.microsoft.com/office/powerpoint/2010/main" val="157034730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724693" y="630646"/>
            <a:ext cx="8444019" cy="5086414"/>
          </a:xfrm>
          <a:prstGeom prst="rect">
            <a:avLst/>
          </a:prstGeom>
        </p:spPr>
      </p:pic>
    </p:spTree>
    <p:extLst>
      <p:ext uri="{BB962C8B-B14F-4D97-AF65-F5344CB8AC3E}">
        <p14:creationId xmlns:p14="http://schemas.microsoft.com/office/powerpoint/2010/main" val="20545462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04839" y="64836"/>
            <a:ext cx="6820852" cy="533474"/>
          </a:xfrm>
          <a:prstGeom prst="rect">
            <a:avLst/>
          </a:prstGeom>
        </p:spPr>
      </p:pic>
      <p:sp>
        <p:nvSpPr>
          <p:cNvPr id="3" name="TextBox 2"/>
          <p:cNvSpPr txBox="1"/>
          <p:nvPr/>
        </p:nvSpPr>
        <p:spPr>
          <a:xfrm>
            <a:off x="304839" y="790832"/>
            <a:ext cx="10651485" cy="646331"/>
          </a:xfrm>
          <a:prstGeom prst="rect">
            <a:avLst/>
          </a:prstGeom>
          <a:noFill/>
        </p:spPr>
        <p:txBody>
          <a:bodyPr wrap="square" rtlCol="0">
            <a:spAutoFit/>
          </a:bodyPr>
          <a:lstStyle/>
          <a:p>
            <a:r>
              <a:rPr lang="en-US"/>
              <a:t>The Filter transforms allows row filtering based upon a condition. The output stream includes all rows that matching the filtering condition. The filter transformation is similar to a WHERE clause in SQL</a:t>
            </a:r>
          </a:p>
        </p:txBody>
      </p:sp>
      <p:pic>
        <p:nvPicPr>
          <p:cNvPr id="4" name="Picture 3"/>
          <p:cNvPicPr>
            <a:picLocks noChangeAspect="1"/>
          </p:cNvPicPr>
          <p:nvPr/>
        </p:nvPicPr>
        <p:blipFill>
          <a:blip r:embed="rId3"/>
          <a:stretch>
            <a:fillRect/>
          </a:stretch>
        </p:blipFill>
        <p:spPr>
          <a:xfrm>
            <a:off x="1368924" y="1629685"/>
            <a:ext cx="6982799" cy="3134162"/>
          </a:xfrm>
          <a:prstGeom prst="rect">
            <a:avLst/>
          </a:prstGeom>
        </p:spPr>
      </p:pic>
    </p:spTree>
    <p:extLst>
      <p:ext uri="{BB962C8B-B14F-4D97-AF65-F5344CB8AC3E}">
        <p14:creationId xmlns:p14="http://schemas.microsoft.com/office/powerpoint/2010/main" val="301823193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340917" y="238845"/>
            <a:ext cx="5656230" cy="584939"/>
          </a:xfrm>
          <a:prstGeom prst="rect">
            <a:avLst/>
          </a:prstGeom>
        </p:spPr>
      </p:pic>
      <p:pic>
        <p:nvPicPr>
          <p:cNvPr id="4" name="Picture 3"/>
          <p:cNvPicPr>
            <a:picLocks noChangeAspect="1"/>
          </p:cNvPicPr>
          <p:nvPr/>
        </p:nvPicPr>
        <p:blipFill>
          <a:blip r:embed="rId3"/>
          <a:stretch>
            <a:fillRect/>
          </a:stretch>
        </p:blipFill>
        <p:spPr>
          <a:xfrm>
            <a:off x="5997147" y="202655"/>
            <a:ext cx="5980669" cy="657317"/>
          </a:xfrm>
          <a:prstGeom prst="rect">
            <a:avLst/>
          </a:prstGeom>
        </p:spPr>
      </p:pic>
      <p:pic>
        <p:nvPicPr>
          <p:cNvPr id="5" name="Picture 4"/>
          <p:cNvPicPr>
            <a:picLocks noChangeAspect="1"/>
          </p:cNvPicPr>
          <p:nvPr/>
        </p:nvPicPr>
        <p:blipFill>
          <a:blip r:embed="rId4"/>
          <a:stretch>
            <a:fillRect/>
          </a:stretch>
        </p:blipFill>
        <p:spPr>
          <a:xfrm>
            <a:off x="340917" y="903220"/>
            <a:ext cx="7020905" cy="3343742"/>
          </a:xfrm>
          <a:prstGeom prst="rect">
            <a:avLst/>
          </a:prstGeom>
        </p:spPr>
      </p:pic>
      <p:sp>
        <p:nvSpPr>
          <p:cNvPr id="8" name="TextBox 7"/>
          <p:cNvSpPr txBox="1"/>
          <p:nvPr/>
        </p:nvSpPr>
        <p:spPr>
          <a:xfrm>
            <a:off x="280087" y="4326398"/>
            <a:ext cx="11565924" cy="2031325"/>
          </a:xfrm>
          <a:prstGeom prst="rect">
            <a:avLst/>
          </a:prstGeom>
          <a:noFill/>
        </p:spPr>
        <p:txBody>
          <a:bodyPr wrap="square" rtlCol="0">
            <a:spAutoFit/>
          </a:bodyPr>
          <a:lstStyle/>
          <a:p>
            <a:r>
              <a:rPr lang="en-US" b="1" smtClean="0"/>
              <a:t>Unroll </a:t>
            </a:r>
            <a:r>
              <a:rPr lang="en-US" b="1"/>
              <a:t>root</a:t>
            </a:r>
          </a:p>
          <a:p>
            <a:r>
              <a:rPr lang="en-US"/>
              <a:t>By default, the flatten transformation unrolls an array to the top of the hierarchy it exists in. You can optionally select an array as your unroll root. The unroll root must be an array of complex objects that either is or contains the unroll by array. If an unroll root is selected, the output data will contain at least one row per items in the unroll root. If the input row doesn't have any items in the unroll root, it will be dropped from the output data. Choosing an unroll root will always output a less than or equal number of rows than the default behavior.</a:t>
            </a:r>
          </a:p>
          <a:p>
            <a:endParaRPr lang="en-US"/>
          </a:p>
        </p:txBody>
      </p:sp>
      <p:sp>
        <p:nvSpPr>
          <p:cNvPr id="9" name="TextBox 8"/>
          <p:cNvSpPr txBox="1"/>
          <p:nvPr/>
        </p:nvSpPr>
        <p:spPr>
          <a:xfrm>
            <a:off x="8056605" y="1589903"/>
            <a:ext cx="3295136" cy="2585323"/>
          </a:xfrm>
          <a:prstGeom prst="rect">
            <a:avLst/>
          </a:prstGeom>
          <a:noFill/>
        </p:spPr>
        <p:txBody>
          <a:bodyPr wrap="square" rtlCol="0">
            <a:spAutoFit/>
          </a:bodyPr>
          <a:lstStyle/>
          <a:p>
            <a:r>
              <a:rPr lang="en-US" b="1"/>
              <a:t>Unroll by</a:t>
            </a:r>
          </a:p>
          <a:p>
            <a:r>
              <a:rPr lang="en-US"/>
              <a:t>Select an array to unroll. The output data will have one row per item in each array. If the unroll by array in the input row is null or empty, there will be one output row with unrolled values as null.</a:t>
            </a:r>
          </a:p>
          <a:p>
            <a:endParaRPr lang="en-US"/>
          </a:p>
        </p:txBody>
      </p:sp>
    </p:spTree>
    <p:extLst>
      <p:ext uri="{BB962C8B-B14F-4D97-AF65-F5344CB8AC3E}">
        <p14:creationId xmlns:p14="http://schemas.microsoft.com/office/powerpoint/2010/main" val="341813192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5130" y="170132"/>
            <a:ext cx="6773220" cy="438211"/>
          </a:xfrm>
          <a:prstGeom prst="rect">
            <a:avLst/>
          </a:prstGeom>
        </p:spPr>
      </p:pic>
      <p:sp>
        <p:nvSpPr>
          <p:cNvPr id="7" name="TextBox 6"/>
          <p:cNvSpPr txBox="1"/>
          <p:nvPr/>
        </p:nvSpPr>
        <p:spPr>
          <a:xfrm>
            <a:off x="345130" y="757882"/>
            <a:ext cx="11014848" cy="646331"/>
          </a:xfrm>
          <a:prstGeom prst="rect">
            <a:avLst/>
          </a:prstGeom>
          <a:noFill/>
        </p:spPr>
        <p:txBody>
          <a:bodyPr wrap="square" rtlCol="0">
            <a:spAutoFit/>
          </a:bodyPr>
          <a:lstStyle/>
          <a:p>
            <a:r>
              <a:rPr lang="en-US"/>
              <a:t>Use the join transformation to combine data from two sources or streams in a mapping data flow. The output stream will include all columns from both sources matched based on a join condition</a:t>
            </a:r>
          </a:p>
        </p:txBody>
      </p:sp>
      <p:pic>
        <p:nvPicPr>
          <p:cNvPr id="8" name="Picture 7"/>
          <p:cNvPicPr>
            <a:picLocks noChangeAspect="1"/>
          </p:cNvPicPr>
          <p:nvPr/>
        </p:nvPicPr>
        <p:blipFill>
          <a:blip r:embed="rId3"/>
          <a:stretch>
            <a:fillRect/>
          </a:stretch>
        </p:blipFill>
        <p:spPr>
          <a:xfrm>
            <a:off x="259393" y="1618386"/>
            <a:ext cx="4823353" cy="1314633"/>
          </a:xfrm>
          <a:prstGeom prst="rect">
            <a:avLst/>
          </a:prstGeom>
        </p:spPr>
      </p:pic>
      <p:pic>
        <p:nvPicPr>
          <p:cNvPr id="9" name="Picture 8"/>
          <p:cNvPicPr>
            <a:picLocks noChangeAspect="1"/>
          </p:cNvPicPr>
          <p:nvPr/>
        </p:nvPicPr>
        <p:blipFill>
          <a:blip r:embed="rId4"/>
          <a:stretch>
            <a:fillRect/>
          </a:stretch>
        </p:blipFill>
        <p:spPr>
          <a:xfrm>
            <a:off x="5852554" y="1618386"/>
            <a:ext cx="5415695" cy="1381318"/>
          </a:xfrm>
          <a:prstGeom prst="rect">
            <a:avLst/>
          </a:prstGeom>
        </p:spPr>
      </p:pic>
      <p:pic>
        <p:nvPicPr>
          <p:cNvPr id="10" name="Picture 9"/>
          <p:cNvPicPr>
            <a:picLocks noChangeAspect="1"/>
          </p:cNvPicPr>
          <p:nvPr/>
        </p:nvPicPr>
        <p:blipFill>
          <a:blip r:embed="rId5"/>
          <a:stretch>
            <a:fillRect/>
          </a:stretch>
        </p:blipFill>
        <p:spPr>
          <a:xfrm>
            <a:off x="345130" y="3213877"/>
            <a:ext cx="6582694" cy="981212"/>
          </a:xfrm>
          <a:prstGeom prst="rect">
            <a:avLst/>
          </a:prstGeom>
        </p:spPr>
      </p:pic>
      <p:pic>
        <p:nvPicPr>
          <p:cNvPr id="11" name="Picture 10"/>
          <p:cNvPicPr>
            <a:picLocks noChangeAspect="1"/>
          </p:cNvPicPr>
          <p:nvPr/>
        </p:nvPicPr>
        <p:blipFill>
          <a:blip r:embed="rId6"/>
          <a:stretch>
            <a:fillRect/>
          </a:stretch>
        </p:blipFill>
        <p:spPr>
          <a:xfrm>
            <a:off x="3373180" y="4409262"/>
            <a:ext cx="6763694" cy="1838582"/>
          </a:xfrm>
          <a:prstGeom prst="rect">
            <a:avLst/>
          </a:prstGeom>
        </p:spPr>
      </p:pic>
    </p:spTree>
    <p:extLst>
      <p:ext uri="{BB962C8B-B14F-4D97-AF65-F5344CB8AC3E}">
        <p14:creationId xmlns:p14="http://schemas.microsoft.com/office/powerpoint/2010/main" val="48255810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20390" y="300351"/>
            <a:ext cx="5925037" cy="4189271"/>
          </a:xfrm>
          <a:prstGeom prst="rect">
            <a:avLst/>
          </a:prstGeom>
        </p:spPr>
      </p:pic>
      <p:pic>
        <p:nvPicPr>
          <p:cNvPr id="3" name="Picture 2"/>
          <p:cNvPicPr>
            <a:picLocks noChangeAspect="1"/>
          </p:cNvPicPr>
          <p:nvPr/>
        </p:nvPicPr>
        <p:blipFill>
          <a:blip r:embed="rId3"/>
          <a:stretch>
            <a:fillRect/>
          </a:stretch>
        </p:blipFill>
        <p:spPr>
          <a:xfrm>
            <a:off x="6145427" y="300351"/>
            <a:ext cx="5478163" cy="3677548"/>
          </a:xfrm>
          <a:prstGeom prst="rect">
            <a:avLst/>
          </a:prstGeom>
        </p:spPr>
      </p:pic>
    </p:spTree>
    <p:extLst>
      <p:ext uri="{BB962C8B-B14F-4D97-AF65-F5344CB8AC3E}">
        <p14:creationId xmlns:p14="http://schemas.microsoft.com/office/powerpoint/2010/main" val="172686554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15421" y="146907"/>
            <a:ext cx="5088509" cy="369332"/>
          </a:xfrm>
          <a:prstGeom prst="rect">
            <a:avLst/>
          </a:prstGeom>
        </p:spPr>
        <p:txBody>
          <a:bodyPr wrap="none">
            <a:spAutoFit/>
          </a:bodyPr>
          <a:lstStyle/>
          <a:p>
            <a:r>
              <a:rPr lang="en-US" b="1">
                <a:solidFill>
                  <a:srgbClr val="171717"/>
                </a:solidFill>
                <a:latin typeface="Segoe UI" panose="020B0502040204020203" pitchFamily="34" charset="0"/>
              </a:rPr>
              <a:t>Lookup transformation in mapping data flow</a:t>
            </a:r>
            <a:endParaRPr lang="en-US"/>
          </a:p>
        </p:txBody>
      </p:sp>
      <p:pic>
        <p:nvPicPr>
          <p:cNvPr id="3" name="Picture 2"/>
          <p:cNvPicPr>
            <a:picLocks noChangeAspect="1"/>
          </p:cNvPicPr>
          <p:nvPr/>
        </p:nvPicPr>
        <p:blipFill>
          <a:blip r:embed="rId2"/>
          <a:stretch>
            <a:fillRect/>
          </a:stretch>
        </p:blipFill>
        <p:spPr>
          <a:xfrm>
            <a:off x="215421" y="714685"/>
            <a:ext cx="6697010" cy="1095528"/>
          </a:xfrm>
          <a:prstGeom prst="rect">
            <a:avLst/>
          </a:prstGeom>
        </p:spPr>
      </p:pic>
      <p:pic>
        <p:nvPicPr>
          <p:cNvPr id="4" name="Picture 3"/>
          <p:cNvPicPr>
            <a:picLocks noChangeAspect="1"/>
          </p:cNvPicPr>
          <p:nvPr/>
        </p:nvPicPr>
        <p:blipFill>
          <a:blip r:embed="rId3"/>
          <a:stretch>
            <a:fillRect/>
          </a:stretch>
        </p:blipFill>
        <p:spPr>
          <a:xfrm>
            <a:off x="215421" y="2008659"/>
            <a:ext cx="6697010" cy="2876951"/>
          </a:xfrm>
          <a:prstGeom prst="rect">
            <a:avLst/>
          </a:prstGeom>
        </p:spPr>
      </p:pic>
      <p:pic>
        <p:nvPicPr>
          <p:cNvPr id="6" name="Picture 5"/>
          <p:cNvPicPr>
            <a:picLocks noChangeAspect="1"/>
          </p:cNvPicPr>
          <p:nvPr/>
        </p:nvPicPr>
        <p:blipFill>
          <a:blip r:embed="rId4"/>
          <a:stretch>
            <a:fillRect/>
          </a:stretch>
        </p:blipFill>
        <p:spPr>
          <a:xfrm>
            <a:off x="7068065" y="826761"/>
            <a:ext cx="4862460" cy="3458058"/>
          </a:xfrm>
          <a:prstGeom prst="rect">
            <a:avLst/>
          </a:prstGeom>
        </p:spPr>
      </p:pic>
      <p:sp>
        <p:nvSpPr>
          <p:cNvPr id="7" name="TextBox 6"/>
          <p:cNvSpPr txBox="1"/>
          <p:nvPr/>
        </p:nvSpPr>
        <p:spPr>
          <a:xfrm>
            <a:off x="215421" y="5046009"/>
            <a:ext cx="11584536" cy="1754326"/>
          </a:xfrm>
          <a:prstGeom prst="rect">
            <a:avLst/>
          </a:prstGeom>
          <a:noFill/>
        </p:spPr>
        <p:txBody>
          <a:bodyPr wrap="square" rtlCol="0">
            <a:spAutoFit/>
          </a:bodyPr>
          <a:lstStyle/>
          <a:p>
            <a:r>
              <a:rPr lang="en-US" b="1"/>
              <a:t>Cached lookup</a:t>
            </a:r>
          </a:p>
          <a:p>
            <a:r>
              <a:rPr lang="en-US"/>
              <a:t>If you're doing multiple smaller lookups on the same source, a cached sink and lookup maybe a better use case than the lookup transformation. Common examples where a cache sink may be better are looking up a max value on a data store and matching error codes to an error message database. For more information, learn about </a:t>
            </a:r>
            <a:r>
              <a:rPr lang="en-US">
                <a:hlinkClick r:id="rId5"/>
              </a:rPr>
              <a:t>cache sinks</a:t>
            </a:r>
            <a:r>
              <a:rPr lang="en-US"/>
              <a:t> and </a:t>
            </a:r>
            <a:r>
              <a:rPr lang="en-US">
                <a:hlinkClick r:id="rId6"/>
              </a:rPr>
              <a:t>cached lookups</a:t>
            </a:r>
            <a:r>
              <a:rPr lang="en-US"/>
              <a:t>.</a:t>
            </a:r>
          </a:p>
          <a:p>
            <a:endParaRPr lang="en-US"/>
          </a:p>
        </p:txBody>
      </p:sp>
    </p:spTree>
    <p:extLst>
      <p:ext uri="{BB962C8B-B14F-4D97-AF65-F5344CB8AC3E}">
        <p14:creationId xmlns:p14="http://schemas.microsoft.com/office/powerpoint/2010/main" val="318434893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15329" y="175054"/>
            <a:ext cx="11022227" cy="5078313"/>
          </a:xfrm>
          <a:prstGeom prst="rect">
            <a:avLst/>
          </a:prstGeom>
          <a:noFill/>
        </p:spPr>
        <p:txBody>
          <a:bodyPr wrap="square" rtlCol="0">
            <a:spAutoFit/>
          </a:bodyPr>
          <a:lstStyle/>
          <a:p>
            <a:r>
              <a:rPr lang="en-US" b="1"/>
              <a:t>Primary stream:</a:t>
            </a:r>
            <a:r>
              <a:rPr lang="en-US"/>
              <a:t> The incoming stream of data. This stream is equivalent to the left side of a join.</a:t>
            </a:r>
          </a:p>
          <a:p>
            <a:r>
              <a:rPr lang="en-US" b="1"/>
              <a:t>Lookup stream:</a:t>
            </a:r>
            <a:r>
              <a:rPr lang="en-US"/>
              <a:t> The data that is appended to the primary stream. Which data is added is determined by the lookup conditions. This stream is equivalent to the right side of a join.</a:t>
            </a:r>
          </a:p>
          <a:p>
            <a:r>
              <a:rPr lang="en-US" b="1"/>
              <a:t>Match multiple rows:</a:t>
            </a:r>
            <a:r>
              <a:rPr lang="en-US"/>
              <a:t> If enabled, a row with multiple matches in the primary stream will return multiple rows. Otherwise, only a single row will be returned based upon the 'Match on' condition.</a:t>
            </a:r>
          </a:p>
          <a:p>
            <a:r>
              <a:rPr lang="en-US" b="1"/>
              <a:t>Match on:</a:t>
            </a:r>
            <a:r>
              <a:rPr lang="en-US"/>
              <a:t> Only visible if 'Match multiple rows' is not selected. Choose whether to match on any row, the first match, or the last match. Any row is recommended as it executes the fastest. If first row or last row is selected, you'll be required to specify sort conditions.</a:t>
            </a:r>
          </a:p>
          <a:p>
            <a:r>
              <a:rPr lang="en-US" b="1"/>
              <a:t>Lookup conditions:</a:t>
            </a:r>
            <a:r>
              <a:rPr lang="en-US"/>
              <a:t> Choose which columns to match on. If the equality condition is met, then the rows will be considered a match. Hover and select 'Computed column' to extract a value using the </a:t>
            </a:r>
            <a:r>
              <a:rPr lang="en-US">
                <a:hlinkClick r:id="rId2"/>
              </a:rPr>
              <a:t>data flow expression language</a:t>
            </a:r>
            <a:r>
              <a:rPr lang="en-US" smtClean="0"/>
              <a:t>.</a:t>
            </a:r>
          </a:p>
          <a:p>
            <a:endParaRPr lang="en-US"/>
          </a:p>
          <a:p>
            <a:r>
              <a:rPr lang="en-US"/>
              <a:t>The lookup transformation only supports equality matches. To customize the lookup expression to include other operators such as greater than, it's recommended to use a </a:t>
            </a:r>
            <a:r>
              <a:rPr lang="en-US">
                <a:hlinkClick r:id="rId3"/>
              </a:rPr>
              <a:t>cross join in the join transformation</a:t>
            </a:r>
            <a:r>
              <a:rPr lang="en-US"/>
              <a:t>. A cross join will avoid any possible cartesian product errors on execution</a:t>
            </a:r>
            <a:r>
              <a:rPr lang="en-US" smtClean="0"/>
              <a:t>.</a:t>
            </a:r>
          </a:p>
          <a:p>
            <a:endParaRPr lang="en-US"/>
          </a:p>
          <a:p>
            <a:r>
              <a:rPr lang="en-US"/>
              <a:t>All columns from both streams are included in the output data. To drop duplicate or unwanted columns, add a </a:t>
            </a:r>
            <a:r>
              <a:rPr lang="en-US">
                <a:hlinkClick r:id="rId4"/>
              </a:rPr>
              <a:t>select transformation</a:t>
            </a:r>
            <a:r>
              <a:rPr lang="en-US"/>
              <a:t> after your lookup transformation. Columns can also be dropped or renamed in a sink transformation.</a:t>
            </a:r>
          </a:p>
          <a:p>
            <a:endParaRPr lang="en-US"/>
          </a:p>
        </p:txBody>
      </p:sp>
    </p:spTree>
    <p:extLst>
      <p:ext uri="{BB962C8B-B14F-4D97-AF65-F5344CB8AC3E}">
        <p14:creationId xmlns:p14="http://schemas.microsoft.com/office/powerpoint/2010/main" val="305078983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30200" y="248841"/>
            <a:ext cx="11430000" cy="2031325"/>
          </a:xfrm>
          <a:prstGeom prst="rect">
            <a:avLst/>
          </a:prstGeom>
        </p:spPr>
        <p:txBody>
          <a:bodyPr wrap="square">
            <a:spAutoFit/>
          </a:bodyPr>
          <a:lstStyle/>
          <a:p>
            <a:r>
              <a:rPr lang="en-US">
                <a:solidFill>
                  <a:srgbClr val="171717"/>
                </a:solidFill>
                <a:latin typeface="Segoe UI" panose="020B0502040204020203" pitchFamily="34" charset="0"/>
              </a:rPr>
              <a:t>A </a:t>
            </a:r>
            <a:r>
              <a:rPr lang="en-US" i="1">
                <a:solidFill>
                  <a:srgbClr val="171717"/>
                </a:solidFill>
                <a:latin typeface="Segoe UI" panose="020B0502040204020203" pitchFamily="34" charset="0"/>
              </a:rPr>
              <a:t>cache sink</a:t>
            </a:r>
            <a:r>
              <a:rPr lang="en-US">
                <a:solidFill>
                  <a:srgbClr val="171717"/>
                </a:solidFill>
                <a:latin typeface="Segoe UI" panose="020B0502040204020203" pitchFamily="34" charset="0"/>
              </a:rPr>
              <a:t> is when a data flow writes data into the Spark cache instead of a data store. In mapping data flows, you can reference this data within the same flow many times using a </a:t>
            </a:r>
            <a:r>
              <a:rPr lang="en-US" i="1">
                <a:solidFill>
                  <a:srgbClr val="171717"/>
                </a:solidFill>
                <a:latin typeface="Segoe UI" panose="020B0502040204020203" pitchFamily="34" charset="0"/>
              </a:rPr>
              <a:t>cache lookup</a:t>
            </a:r>
            <a:r>
              <a:rPr lang="en-US">
                <a:solidFill>
                  <a:srgbClr val="171717"/>
                </a:solidFill>
                <a:latin typeface="Segoe UI" panose="020B0502040204020203" pitchFamily="34" charset="0"/>
              </a:rPr>
              <a:t>. This is useful when you want to reference data as part of an expression but don't want to explicitly join the columns to it. Common examples where a cache sink can help are looking up a max value on a data store and matching error codes to an error message database.</a:t>
            </a:r>
          </a:p>
          <a:p>
            <a:r>
              <a:rPr lang="en-US">
                <a:solidFill>
                  <a:srgbClr val="171717"/>
                </a:solidFill>
                <a:latin typeface="Segoe UI" panose="020B0502040204020203" pitchFamily="34" charset="0"/>
              </a:rPr>
              <a:t>To write to a cache sink, add a sink transformation and select </a:t>
            </a:r>
            <a:r>
              <a:rPr lang="en-US" b="1">
                <a:solidFill>
                  <a:srgbClr val="171717"/>
                </a:solidFill>
                <a:latin typeface="Segoe UI" panose="020B0502040204020203" pitchFamily="34" charset="0"/>
              </a:rPr>
              <a:t>Cache</a:t>
            </a:r>
            <a:r>
              <a:rPr lang="en-US">
                <a:solidFill>
                  <a:srgbClr val="171717"/>
                </a:solidFill>
                <a:latin typeface="Segoe UI" panose="020B0502040204020203" pitchFamily="34" charset="0"/>
              </a:rPr>
              <a:t> as the sink type. Unlike other sink types, you don't need to select a dataset or linked service because you aren't writing to an external store.</a:t>
            </a:r>
            <a:endParaRPr lang="en-US" b="0" i="0">
              <a:solidFill>
                <a:srgbClr val="171717"/>
              </a:solidFill>
              <a:effectLst/>
              <a:latin typeface="Segoe UI" panose="020B0502040204020203" pitchFamily="34" charset="0"/>
            </a:endParaRPr>
          </a:p>
        </p:txBody>
      </p:sp>
      <p:pic>
        <p:nvPicPr>
          <p:cNvPr id="3" name="Picture 2"/>
          <p:cNvPicPr>
            <a:picLocks noChangeAspect="1"/>
          </p:cNvPicPr>
          <p:nvPr/>
        </p:nvPicPr>
        <p:blipFill>
          <a:blip r:embed="rId2"/>
          <a:stretch>
            <a:fillRect/>
          </a:stretch>
        </p:blipFill>
        <p:spPr>
          <a:xfrm>
            <a:off x="491727" y="2411150"/>
            <a:ext cx="5696745" cy="3762900"/>
          </a:xfrm>
          <a:prstGeom prst="rect">
            <a:avLst/>
          </a:prstGeom>
        </p:spPr>
      </p:pic>
    </p:spTree>
    <p:extLst>
      <p:ext uri="{BB962C8B-B14F-4D97-AF65-F5344CB8AC3E}">
        <p14:creationId xmlns:p14="http://schemas.microsoft.com/office/powerpoint/2010/main" val="115342808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71454" y="343580"/>
            <a:ext cx="6170535" cy="2481998"/>
          </a:xfrm>
          <a:prstGeom prst="rect">
            <a:avLst/>
          </a:prstGeom>
        </p:spPr>
      </p:pic>
      <p:pic>
        <p:nvPicPr>
          <p:cNvPr id="3" name="Picture 2"/>
          <p:cNvPicPr>
            <a:picLocks noChangeAspect="1"/>
          </p:cNvPicPr>
          <p:nvPr/>
        </p:nvPicPr>
        <p:blipFill>
          <a:blip r:embed="rId3"/>
          <a:stretch>
            <a:fillRect/>
          </a:stretch>
        </p:blipFill>
        <p:spPr>
          <a:xfrm>
            <a:off x="6804454" y="343580"/>
            <a:ext cx="4848878" cy="4104852"/>
          </a:xfrm>
          <a:prstGeom prst="rect">
            <a:avLst/>
          </a:prstGeom>
        </p:spPr>
      </p:pic>
      <p:pic>
        <p:nvPicPr>
          <p:cNvPr id="4" name="Picture 3"/>
          <p:cNvPicPr>
            <a:picLocks noChangeAspect="1"/>
          </p:cNvPicPr>
          <p:nvPr/>
        </p:nvPicPr>
        <p:blipFill>
          <a:blip r:embed="rId4"/>
          <a:stretch>
            <a:fillRect/>
          </a:stretch>
        </p:blipFill>
        <p:spPr>
          <a:xfrm>
            <a:off x="3313969" y="2955610"/>
            <a:ext cx="2676899" cy="1171547"/>
          </a:xfrm>
          <a:prstGeom prst="rect">
            <a:avLst/>
          </a:prstGeom>
        </p:spPr>
      </p:pic>
      <p:cxnSp>
        <p:nvCxnSpPr>
          <p:cNvPr id="6" name="Straight Arrow Connector 5"/>
          <p:cNvCxnSpPr/>
          <p:nvPr/>
        </p:nvCxnSpPr>
        <p:spPr>
          <a:xfrm flipV="1">
            <a:off x="5990868" y="2955610"/>
            <a:ext cx="1264707" cy="13915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7" name="Picture 6"/>
          <p:cNvPicPr>
            <a:picLocks noChangeAspect="1"/>
          </p:cNvPicPr>
          <p:nvPr/>
        </p:nvPicPr>
        <p:blipFill>
          <a:blip r:embed="rId5"/>
          <a:stretch>
            <a:fillRect/>
          </a:stretch>
        </p:blipFill>
        <p:spPr>
          <a:xfrm>
            <a:off x="321674" y="4127157"/>
            <a:ext cx="5622125" cy="1098253"/>
          </a:xfrm>
          <a:prstGeom prst="rect">
            <a:avLst/>
          </a:prstGeom>
        </p:spPr>
      </p:pic>
      <p:pic>
        <p:nvPicPr>
          <p:cNvPr id="9" name="Picture 8"/>
          <p:cNvPicPr>
            <a:picLocks noChangeAspect="1"/>
          </p:cNvPicPr>
          <p:nvPr/>
        </p:nvPicPr>
        <p:blipFill>
          <a:blip r:embed="rId6"/>
          <a:stretch>
            <a:fillRect/>
          </a:stretch>
        </p:blipFill>
        <p:spPr>
          <a:xfrm>
            <a:off x="2007855" y="5328659"/>
            <a:ext cx="3935944" cy="1068298"/>
          </a:xfrm>
          <a:prstGeom prst="rect">
            <a:avLst/>
          </a:prstGeom>
        </p:spPr>
      </p:pic>
      <p:sp>
        <p:nvSpPr>
          <p:cNvPr id="10" name="TextBox 9"/>
          <p:cNvSpPr txBox="1"/>
          <p:nvPr/>
        </p:nvSpPr>
        <p:spPr>
          <a:xfrm>
            <a:off x="6804454" y="4843849"/>
            <a:ext cx="4848878" cy="923330"/>
          </a:xfrm>
          <a:prstGeom prst="rect">
            <a:avLst/>
          </a:prstGeom>
          <a:noFill/>
        </p:spPr>
        <p:txBody>
          <a:bodyPr wrap="square" rtlCol="0">
            <a:spAutoFit/>
          </a:bodyPr>
          <a:lstStyle/>
          <a:p>
            <a:r>
              <a:rPr lang="en-US" smtClean="0"/>
              <a:t>Here in pipeline level you can mention parameters and use those parameters in triggers to capture file name or folder path etc..</a:t>
            </a:r>
            <a:endParaRPr lang="en-US"/>
          </a:p>
        </p:txBody>
      </p:sp>
    </p:spTree>
    <p:extLst>
      <p:ext uri="{BB962C8B-B14F-4D97-AF65-F5344CB8AC3E}">
        <p14:creationId xmlns:p14="http://schemas.microsoft.com/office/powerpoint/2010/main" val="3628846651"/>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472590" y="521932"/>
            <a:ext cx="9382610" cy="5650267"/>
          </a:xfrm>
          <a:prstGeom prst="rect">
            <a:avLst/>
          </a:prstGeom>
        </p:spPr>
      </p:pic>
    </p:spTree>
    <p:extLst>
      <p:ext uri="{BB962C8B-B14F-4D97-AF65-F5344CB8AC3E}">
        <p14:creationId xmlns:p14="http://schemas.microsoft.com/office/powerpoint/2010/main" val="268401075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14300" y="898247"/>
            <a:ext cx="11277600" cy="4247317"/>
          </a:xfrm>
          <a:prstGeom prst="rect">
            <a:avLst/>
          </a:prstGeom>
        </p:spPr>
        <p:txBody>
          <a:bodyPr wrap="square">
            <a:spAutoFit/>
          </a:bodyPr>
          <a:lstStyle/>
          <a:p>
            <a:r>
              <a:rPr lang="en-US"/>
              <a:t>Cached lookup</a:t>
            </a:r>
          </a:p>
          <a:p>
            <a:r>
              <a:rPr lang="en-US"/>
              <a:t>A cached lookup allows you to do an inline lookup of the output of a cached sink. There are two functions available to use on each sink, lookup() and outputs(). The syntax to reference these functions is cacheSinkName#functionName(). For more information, see cache sinks.</a:t>
            </a:r>
          </a:p>
          <a:p>
            <a:endParaRPr lang="en-US"/>
          </a:p>
          <a:p>
            <a:r>
              <a:rPr lang="en-US"/>
              <a:t>lookup() takes in the matching columns in the current transformation as parameters and returns a complex column equal to the row matching the key columns in the cache sink. The complex column returned contains a subcolumn for each column mapped in the cache sink. For example, if you had an error code cache sink errorCodeCache that had a key column matching on the code and a column called Message. Calling errorCodeCache#lookup(errorCode).Message would return the message corresponding with the code passed in.</a:t>
            </a:r>
          </a:p>
          <a:p>
            <a:endParaRPr lang="en-US"/>
          </a:p>
          <a:p>
            <a:r>
              <a:rPr lang="en-US"/>
              <a:t>outputs() takes no parameters and returns the entire cache sink as an array of complex columns. This can't be called if key columns are specified in the sink and should only be used if there is a small number of rows in the cache sink. A common use case is appending the max value of an incrementing key. If a cached single aggregated row CacheMaxKey contains a column MaxKey, you can reference the first value by calling CacheMaxKey#outputs()[1].MaxKey.</a:t>
            </a:r>
          </a:p>
        </p:txBody>
      </p:sp>
    </p:spTree>
    <p:extLst>
      <p:ext uri="{BB962C8B-B14F-4D97-AF65-F5344CB8AC3E}">
        <p14:creationId xmlns:p14="http://schemas.microsoft.com/office/powerpoint/2010/main" val="427969949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82120" y="682376"/>
            <a:ext cx="8385679" cy="4842124"/>
          </a:xfrm>
          <a:prstGeom prst="rect">
            <a:avLst/>
          </a:prstGeom>
        </p:spPr>
      </p:pic>
    </p:spTree>
    <p:extLst>
      <p:ext uri="{BB962C8B-B14F-4D97-AF65-F5344CB8AC3E}">
        <p14:creationId xmlns:p14="http://schemas.microsoft.com/office/powerpoint/2010/main" val="219586198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3798" y="82832"/>
            <a:ext cx="6487430" cy="876422"/>
          </a:xfrm>
          <a:prstGeom prst="rect">
            <a:avLst/>
          </a:prstGeom>
        </p:spPr>
      </p:pic>
      <p:sp>
        <p:nvSpPr>
          <p:cNvPr id="3" name="TextBox 2"/>
          <p:cNvSpPr txBox="1"/>
          <p:nvPr/>
        </p:nvSpPr>
        <p:spPr>
          <a:xfrm>
            <a:off x="321276" y="1210962"/>
            <a:ext cx="10610335" cy="2308324"/>
          </a:xfrm>
          <a:prstGeom prst="rect">
            <a:avLst/>
          </a:prstGeom>
          <a:noFill/>
        </p:spPr>
        <p:txBody>
          <a:bodyPr wrap="square" rtlCol="0">
            <a:spAutoFit/>
          </a:bodyPr>
          <a:lstStyle/>
          <a:p>
            <a:r>
              <a:rPr lang="en-US"/>
              <a:t>Add a new branch to do multiple sets of operations and transformations against the same data stream. Adding a new branch is useful when you want to use the same source to for multiple sinks or for self-joining data together</a:t>
            </a:r>
            <a:r>
              <a:rPr lang="en-US" smtClean="0"/>
              <a:t>.</a:t>
            </a:r>
          </a:p>
          <a:p>
            <a:endParaRPr lang="en-US"/>
          </a:p>
          <a:p>
            <a:r>
              <a:rPr lang="en-US"/>
              <a:t>A new branch can be added from the transformation list similar to other transformations. </a:t>
            </a:r>
            <a:r>
              <a:rPr lang="en-US" b="1"/>
              <a:t>New Branch</a:t>
            </a:r>
            <a:r>
              <a:rPr lang="en-US"/>
              <a:t> will only be available as an action when there's an existing transformation following the transformation you're attempting to branch.</a:t>
            </a:r>
          </a:p>
          <a:p>
            <a:endParaRPr lang="en-US"/>
          </a:p>
        </p:txBody>
      </p:sp>
    </p:spTree>
    <p:extLst>
      <p:ext uri="{BB962C8B-B14F-4D97-AF65-F5344CB8AC3E}">
        <p14:creationId xmlns:p14="http://schemas.microsoft.com/office/powerpoint/2010/main" val="16217341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21652" y="0"/>
            <a:ext cx="7154273" cy="533474"/>
          </a:xfrm>
          <a:prstGeom prst="rect">
            <a:avLst/>
          </a:prstGeom>
        </p:spPr>
      </p:pic>
      <p:sp>
        <p:nvSpPr>
          <p:cNvPr id="3" name="TextBox 2"/>
          <p:cNvSpPr txBox="1"/>
          <p:nvPr/>
        </p:nvSpPr>
        <p:spPr>
          <a:xfrm>
            <a:off x="121652" y="708454"/>
            <a:ext cx="10322011" cy="646331"/>
          </a:xfrm>
          <a:prstGeom prst="rect">
            <a:avLst/>
          </a:prstGeom>
          <a:noFill/>
        </p:spPr>
        <p:txBody>
          <a:bodyPr wrap="square" rtlCol="0">
            <a:spAutoFit/>
          </a:bodyPr>
          <a:lstStyle/>
          <a:p>
            <a:r>
              <a:rPr lang="en-US"/>
              <a:t>Use the Parse transformation to parse columns in your data that are in document form. The current supported types of embedded documents that can be parsed are JSON and delimited text.</a:t>
            </a:r>
          </a:p>
        </p:txBody>
      </p:sp>
      <p:pic>
        <p:nvPicPr>
          <p:cNvPr id="4" name="Picture 3"/>
          <p:cNvPicPr>
            <a:picLocks noChangeAspect="1"/>
          </p:cNvPicPr>
          <p:nvPr/>
        </p:nvPicPr>
        <p:blipFill>
          <a:blip r:embed="rId3"/>
          <a:stretch>
            <a:fillRect/>
          </a:stretch>
        </p:blipFill>
        <p:spPr>
          <a:xfrm>
            <a:off x="193099" y="1633750"/>
            <a:ext cx="5804047" cy="4315427"/>
          </a:xfrm>
          <a:prstGeom prst="rect">
            <a:avLst/>
          </a:prstGeom>
        </p:spPr>
      </p:pic>
      <p:pic>
        <p:nvPicPr>
          <p:cNvPr id="5" name="Picture 4"/>
          <p:cNvPicPr>
            <a:picLocks noChangeAspect="1"/>
          </p:cNvPicPr>
          <p:nvPr/>
        </p:nvPicPr>
        <p:blipFill>
          <a:blip r:embed="rId4"/>
          <a:stretch>
            <a:fillRect/>
          </a:stretch>
        </p:blipFill>
        <p:spPr>
          <a:xfrm>
            <a:off x="5997146" y="2220402"/>
            <a:ext cx="5682156" cy="3010320"/>
          </a:xfrm>
          <a:prstGeom prst="rect">
            <a:avLst/>
          </a:prstGeom>
        </p:spPr>
      </p:pic>
    </p:spTree>
    <p:extLst>
      <p:ext uri="{BB962C8B-B14F-4D97-AF65-F5344CB8AC3E}">
        <p14:creationId xmlns:p14="http://schemas.microsoft.com/office/powerpoint/2010/main" val="1651488067"/>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44987" y="126367"/>
            <a:ext cx="6792273" cy="476316"/>
          </a:xfrm>
          <a:prstGeom prst="rect">
            <a:avLst/>
          </a:prstGeom>
        </p:spPr>
      </p:pic>
      <p:sp>
        <p:nvSpPr>
          <p:cNvPr id="3" name="TextBox 2"/>
          <p:cNvSpPr txBox="1"/>
          <p:nvPr/>
        </p:nvSpPr>
        <p:spPr>
          <a:xfrm>
            <a:off x="244987" y="700217"/>
            <a:ext cx="11609262" cy="1200329"/>
          </a:xfrm>
          <a:prstGeom prst="rect">
            <a:avLst/>
          </a:prstGeom>
          <a:noFill/>
        </p:spPr>
        <p:txBody>
          <a:bodyPr wrap="square" rtlCol="0">
            <a:spAutoFit/>
          </a:bodyPr>
          <a:lstStyle/>
          <a:p>
            <a:pPr algn="just"/>
            <a:r>
              <a:rPr lang="en-US"/>
              <a:t>Use the pivot transformation to create multiple columns from the unique row values of a single column. Pivot </a:t>
            </a:r>
            <a:r>
              <a:rPr lang="en-US" smtClean="0"/>
              <a:t>is an </a:t>
            </a:r>
            <a:r>
              <a:rPr lang="en-US"/>
              <a:t>aggregation transformation where you select group by columns and generate pivot columns using </a:t>
            </a:r>
            <a:r>
              <a:rPr lang="en-US">
                <a:hlinkClick r:id="rId3"/>
              </a:rPr>
              <a:t>aggregate functions</a:t>
            </a:r>
            <a:r>
              <a:rPr lang="en-US" smtClean="0"/>
              <a:t>.</a:t>
            </a:r>
            <a:r>
              <a:rPr lang="en-US"/>
              <a:t> The pivot transformation requires three different inputs: group by columns, the pivot key, and how to generate the pivoted columns</a:t>
            </a:r>
          </a:p>
        </p:txBody>
      </p:sp>
      <p:pic>
        <p:nvPicPr>
          <p:cNvPr id="4" name="Picture 3"/>
          <p:cNvPicPr>
            <a:picLocks noChangeAspect="1"/>
          </p:cNvPicPr>
          <p:nvPr/>
        </p:nvPicPr>
        <p:blipFill>
          <a:blip r:embed="rId4"/>
          <a:stretch>
            <a:fillRect/>
          </a:stretch>
        </p:blipFill>
        <p:spPr>
          <a:xfrm>
            <a:off x="244987" y="1900546"/>
            <a:ext cx="6954220" cy="3019846"/>
          </a:xfrm>
          <a:prstGeom prst="rect">
            <a:avLst/>
          </a:prstGeom>
        </p:spPr>
      </p:pic>
      <p:sp>
        <p:nvSpPr>
          <p:cNvPr id="5" name="TextBox 4"/>
          <p:cNvSpPr txBox="1"/>
          <p:nvPr/>
        </p:nvSpPr>
        <p:spPr>
          <a:xfrm>
            <a:off x="7364627" y="2108886"/>
            <a:ext cx="4003589" cy="3139321"/>
          </a:xfrm>
          <a:prstGeom prst="rect">
            <a:avLst/>
          </a:prstGeom>
          <a:noFill/>
        </p:spPr>
        <p:txBody>
          <a:bodyPr wrap="square" rtlCol="0">
            <a:spAutoFit/>
          </a:bodyPr>
          <a:lstStyle/>
          <a:p>
            <a:r>
              <a:rPr lang="en-US"/>
              <a:t>Select which columns to aggregate the pivoted columns over. The output data will group all rows with the same group by values into one row. The aggregation done in the pivoted column will occur over each group.</a:t>
            </a:r>
          </a:p>
          <a:p>
            <a:r>
              <a:rPr lang="en-US"/>
              <a:t>This section is optional. If no group by columns are selected, the entire data stream will be aggregated and only one row will be outputted.</a:t>
            </a:r>
          </a:p>
          <a:p>
            <a:endParaRPr lang="en-US"/>
          </a:p>
        </p:txBody>
      </p:sp>
    </p:spTree>
    <p:extLst>
      <p:ext uri="{BB962C8B-B14F-4D97-AF65-F5344CB8AC3E}">
        <p14:creationId xmlns:p14="http://schemas.microsoft.com/office/powerpoint/2010/main" val="343825515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27483" y="113226"/>
            <a:ext cx="4977686" cy="3626752"/>
          </a:xfrm>
          <a:prstGeom prst="rect">
            <a:avLst/>
          </a:prstGeom>
        </p:spPr>
      </p:pic>
      <p:pic>
        <p:nvPicPr>
          <p:cNvPr id="3" name="Picture 2"/>
          <p:cNvPicPr>
            <a:picLocks noChangeAspect="1"/>
          </p:cNvPicPr>
          <p:nvPr/>
        </p:nvPicPr>
        <p:blipFill>
          <a:blip r:embed="rId3"/>
          <a:stretch>
            <a:fillRect/>
          </a:stretch>
        </p:blipFill>
        <p:spPr>
          <a:xfrm>
            <a:off x="5675871" y="113226"/>
            <a:ext cx="5315046" cy="3626752"/>
          </a:xfrm>
          <a:prstGeom prst="rect">
            <a:avLst/>
          </a:prstGeom>
        </p:spPr>
      </p:pic>
      <p:sp>
        <p:nvSpPr>
          <p:cNvPr id="4" name="TextBox 3"/>
          <p:cNvSpPr txBox="1"/>
          <p:nvPr/>
        </p:nvSpPr>
        <p:spPr>
          <a:xfrm>
            <a:off x="403654" y="4143632"/>
            <a:ext cx="10659762" cy="1477328"/>
          </a:xfrm>
          <a:prstGeom prst="rect">
            <a:avLst/>
          </a:prstGeom>
          <a:noFill/>
        </p:spPr>
        <p:txBody>
          <a:bodyPr wrap="square" rtlCol="0">
            <a:spAutoFit/>
          </a:bodyPr>
          <a:lstStyle/>
          <a:p>
            <a:r>
              <a:rPr lang="en-US"/>
              <a:t>The pivot key is the column whose row values get pivoted into new columns. By default, the pivot transformation will create a new column for each unique row value.</a:t>
            </a:r>
          </a:p>
          <a:p>
            <a:r>
              <a:rPr lang="en-US"/>
              <a:t>In the section labeled </a:t>
            </a:r>
            <a:r>
              <a:rPr lang="en-US" b="1"/>
              <a:t>Value</a:t>
            </a:r>
            <a:r>
              <a:rPr lang="en-US"/>
              <a:t>, you can enter specific row values to be pivoted. Only the row values entered in this section will be pivoted. Enabling </a:t>
            </a:r>
            <a:r>
              <a:rPr lang="en-US" b="1"/>
              <a:t>Null value</a:t>
            </a:r>
            <a:r>
              <a:rPr lang="en-US"/>
              <a:t> will create a pivoted column for the null values in the column.</a:t>
            </a:r>
          </a:p>
          <a:p>
            <a:endParaRPr lang="en-US"/>
          </a:p>
        </p:txBody>
      </p:sp>
    </p:spTree>
    <p:extLst>
      <p:ext uri="{BB962C8B-B14F-4D97-AF65-F5344CB8AC3E}">
        <p14:creationId xmlns:p14="http://schemas.microsoft.com/office/powerpoint/2010/main" val="368464799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6519" y="98854"/>
            <a:ext cx="10939849" cy="2339102"/>
          </a:xfrm>
          <a:prstGeom prst="rect">
            <a:avLst/>
          </a:prstGeom>
          <a:noFill/>
        </p:spPr>
        <p:txBody>
          <a:bodyPr wrap="square" rtlCol="0">
            <a:spAutoFit/>
          </a:bodyPr>
          <a:lstStyle/>
          <a:p>
            <a:r>
              <a:rPr lang="en-US" sz="1600"/>
              <a:t>For each unique pivot key value that becomes a column, generate an aggregated row value for each group. You can create multiple columns per pivot key. Each pivot column must contain at least one </a:t>
            </a:r>
            <a:r>
              <a:rPr lang="en-US" sz="1600">
                <a:hlinkClick r:id="rId2"/>
              </a:rPr>
              <a:t>aggregate function</a:t>
            </a:r>
            <a:r>
              <a:rPr lang="en-US" sz="1600"/>
              <a:t>.</a:t>
            </a:r>
          </a:p>
          <a:p>
            <a:r>
              <a:rPr lang="en-US" sz="1600" b="1"/>
              <a:t>Column name pattern:</a:t>
            </a:r>
            <a:r>
              <a:rPr lang="en-US" sz="1600"/>
              <a:t> Select how to format the column name of each pivot column. The outputted column name will be a combination of the pivot key value, column prefix and optional prefix, suffice, middle characters.</a:t>
            </a:r>
          </a:p>
          <a:p>
            <a:r>
              <a:rPr lang="en-US" sz="1600" b="1"/>
              <a:t>Column arrangement:</a:t>
            </a:r>
            <a:r>
              <a:rPr lang="en-US" sz="1600"/>
              <a:t> If you generate more than one pivot column per pivot key, choose how you want the columns to be ordered.</a:t>
            </a:r>
          </a:p>
          <a:p>
            <a:r>
              <a:rPr lang="en-US" sz="1600" b="1"/>
              <a:t>Column prefix:</a:t>
            </a:r>
            <a:r>
              <a:rPr lang="en-US" sz="1600"/>
              <a:t> If you generate more than one pivot column per pivot key, enter a column prefix for each column. This setting is optional if you only have one pivoted column.</a:t>
            </a:r>
          </a:p>
          <a:p>
            <a:endParaRPr lang="en-US"/>
          </a:p>
        </p:txBody>
      </p:sp>
      <p:pic>
        <p:nvPicPr>
          <p:cNvPr id="3" name="Picture 2"/>
          <p:cNvPicPr>
            <a:picLocks noChangeAspect="1"/>
          </p:cNvPicPr>
          <p:nvPr/>
        </p:nvPicPr>
        <p:blipFill>
          <a:blip r:embed="rId3"/>
          <a:stretch>
            <a:fillRect/>
          </a:stretch>
        </p:blipFill>
        <p:spPr>
          <a:xfrm>
            <a:off x="436605" y="2718487"/>
            <a:ext cx="5428031" cy="3487786"/>
          </a:xfrm>
          <a:prstGeom prst="rect">
            <a:avLst/>
          </a:prstGeom>
        </p:spPr>
      </p:pic>
      <p:sp>
        <p:nvSpPr>
          <p:cNvPr id="5" name="TextBox 4"/>
          <p:cNvSpPr txBox="1"/>
          <p:nvPr/>
        </p:nvSpPr>
        <p:spPr>
          <a:xfrm>
            <a:off x="6359610" y="2611395"/>
            <a:ext cx="5436973" cy="3077766"/>
          </a:xfrm>
          <a:prstGeom prst="rect">
            <a:avLst/>
          </a:prstGeom>
          <a:noFill/>
        </p:spPr>
        <p:txBody>
          <a:bodyPr wrap="square" rtlCol="0">
            <a:spAutoFit/>
          </a:bodyPr>
          <a:lstStyle/>
          <a:p>
            <a:pPr algn="just"/>
            <a:r>
              <a:rPr lang="en-US" sz="1600" smtClean="0"/>
              <a:t>If </a:t>
            </a:r>
            <a:r>
              <a:rPr lang="en-US" sz="1600"/>
              <a:t>no values are specified in the pivot key configuration, the pivoted columns will be dynamically generated at run time. The number of pivoted columns will equal the number of unique pivot key values multiplied by the number of pivot columns. As this can be a changing number, the UX will not display the column metadata in the </a:t>
            </a:r>
            <a:r>
              <a:rPr lang="en-US" sz="1600" b="1"/>
              <a:t>Inspect</a:t>
            </a:r>
            <a:r>
              <a:rPr lang="en-US" sz="1600"/>
              <a:t> tab and there will be no column propagation. To transformation these columns, use the </a:t>
            </a:r>
            <a:r>
              <a:rPr lang="en-US" sz="1600">
                <a:hlinkClick r:id="rId4"/>
              </a:rPr>
              <a:t>column pattern</a:t>
            </a:r>
            <a:r>
              <a:rPr lang="en-US" sz="1600"/>
              <a:t> capabilities of mapping data flow.</a:t>
            </a:r>
          </a:p>
          <a:p>
            <a:pPr algn="just"/>
            <a:r>
              <a:rPr lang="en-US" sz="1600"/>
              <a:t>If specific pivot key values are set, the pivoted columns will appear in the metadata. The column names will be available to you in the Inspect and Sink mapping.</a:t>
            </a:r>
          </a:p>
          <a:p>
            <a:pPr algn="just"/>
            <a:endParaRPr lang="en-US"/>
          </a:p>
        </p:txBody>
      </p:sp>
    </p:spTree>
    <p:extLst>
      <p:ext uri="{BB962C8B-B14F-4D97-AF65-F5344CB8AC3E}">
        <p14:creationId xmlns:p14="http://schemas.microsoft.com/office/powerpoint/2010/main" val="31276095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26446" y="861739"/>
            <a:ext cx="8517769" cy="3915321"/>
          </a:xfrm>
          <a:prstGeom prst="rect">
            <a:avLst/>
          </a:prstGeom>
        </p:spPr>
      </p:pic>
    </p:spTree>
    <p:extLst>
      <p:ext uri="{BB962C8B-B14F-4D97-AF65-F5344CB8AC3E}">
        <p14:creationId xmlns:p14="http://schemas.microsoft.com/office/powerpoint/2010/main" val="3648422328"/>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04800" y="370703"/>
            <a:ext cx="11022227" cy="369332"/>
          </a:xfrm>
          <a:prstGeom prst="rect">
            <a:avLst/>
          </a:prstGeom>
          <a:noFill/>
        </p:spPr>
        <p:txBody>
          <a:bodyPr wrap="square" rtlCol="0">
            <a:spAutoFit/>
          </a:bodyPr>
          <a:lstStyle/>
          <a:p>
            <a:r>
              <a:rPr lang="en-US" b="1"/>
              <a:t>Unpivot transformation in mapping data flow</a:t>
            </a:r>
            <a:endParaRPr lang="en-US"/>
          </a:p>
        </p:txBody>
      </p:sp>
      <p:sp>
        <p:nvSpPr>
          <p:cNvPr id="5" name="TextBox 4"/>
          <p:cNvSpPr txBox="1"/>
          <p:nvPr/>
        </p:nvSpPr>
        <p:spPr>
          <a:xfrm>
            <a:off x="428368" y="906162"/>
            <a:ext cx="10956324" cy="923330"/>
          </a:xfrm>
          <a:prstGeom prst="rect">
            <a:avLst/>
          </a:prstGeom>
          <a:noFill/>
        </p:spPr>
        <p:txBody>
          <a:bodyPr wrap="square" rtlCol="0">
            <a:spAutoFit/>
          </a:bodyPr>
          <a:lstStyle/>
          <a:p>
            <a:r>
              <a:rPr lang="en-US"/>
              <a:t>Use Unpivot in ADF mapping data flow as a way to turn an unnormalized dataset into a more normalized version by expanding values from multiple columns in a single record into multiple records with the same values in a single column.</a:t>
            </a:r>
          </a:p>
        </p:txBody>
      </p:sp>
      <p:pic>
        <p:nvPicPr>
          <p:cNvPr id="6" name="Picture 5"/>
          <p:cNvPicPr>
            <a:picLocks noChangeAspect="1"/>
          </p:cNvPicPr>
          <p:nvPr/>
        </p:nvPicPr>
        <p:blipFill>
          <a:blip r:embed="rId2"/>
          <a:stretch>
            <a:fillRect/>
          </a:stretch>
        </p:blipFill>
        <p:spPr>
          <a:xfrm>
            <a:off x="428368" y="2276320"/>
            <a:ext cx="5182597" cy="3664313"/>
          </a:xfrm>
          <a:prstGeom prst="rect">
            <a:avLst/>
          </a:prstGeom>
        </p:spPr>
      </p:pic>
      <p:pic>
        <p:nvPicPr>
          <p:cNvPr id="7" name="Picture 6"/>
          <p:cNvPicPr>
            <a:picLocks noChangeAspect="1"/>
          </p:cNvPicPr>
          <p:nvPr/>
        </p:nvPicPr>
        <p:blipFill>
          <a:blip r:embed="rId3"/>
          <a:stretch>
            <a:fillRect/>
          </a:stretch>
        </p:blipFill>
        <p:spPr>
          <a:xfrm>
            <a:off x="6227804" y="2276320"/>
            <a:ext cx="4771697" cy="3529831"/>
          </a:xfrm>
          <a:prstGeom prst="rect">
            <a:avLst/>
          </a:prstGeom>
        </p:spPr>
      </p:pic>
    </p:spTree>
    <p:extLst>
      <p:ext uri="{BB962C8B-B14F-4D97-AF65-F5344CB8AC3E}">
        <p14:creationId xmlns:p14="http://schemas.microsoft.com/office/powerpoint/2010/main" val="38125621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34539</TotalTime>
  <Words>3857</Words>
  <Application>Microsoft Office PowerPoint</Application>
  <PresentationFormat>Widescreen</PresentationFormat>
  <Paragraphs>139</Paragraphs>
  <Slides>124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124</vt:i4>
      </vt:variant>
    </vt:vector>
  </HeadingPairs>
  <TitlesOfParts>
    <vt:vector size="132" baseType="lpstr">
      <vt:lpstr>Arial</vt:lpstr>
      <vt:lpstr>Arial Unicode MS</vt:lpstr>
      <vt:lpstr>Calibri</vt:lpstr>
      <vt:lpstr>Calibri Light</vt:lpstr>
      <vt:lpstr>Courier New</vt:lpstr>
      <vt:lpstr>Segoe UI</vt:lpstr>
      <vt:lpstr>SFMono-Regular</vt:lpstr>
      <vt:lpstr>Office Theme</vt:lpstr>
      <vt:lpstr>AZURE  ADF</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EXL Service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ADF</dc:title>
  <dc:creator>Leeladhar Annepu</dc:creator>
  <cp:lastModifiedBy>Leeladhar Annepu</cp:lastModifiedBy>
  <cp:revision>102</cp:revision>
  <dcterms:created xsi:type="dcterms:W3CDTF">2021-01-18T14:29:07Z</dcterms:created>
  <dcterms:modified xsi:type="dcterms:W3CDTF">2021-06-11T13:22:35Z</dcterms:modified>
</cp:coreProperties>
</file>